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8"/>
  </p:notesMasterIdLst>
  <p:sldIdLst>
    <p:sldId id="263" r:id="rId2"/>
    <p:sldId id="257" r:id="rId3"/>
    <p:sldId id="274" r:id="rId4"/>
    <p:sldId id="268" r:id="rId5"/>
    <p:sldId id="264" r:id="rId6"/>
    <p:sldId id="273" r:id="rId7"/>
    <p:sldId id="279" r:id="rId8"/>
    <p:sldId id="265" r:id="rId9"/>
    <p:sldId id="278" r:id="rId10"/>
    <p:sldId id="266" r:id="rId11"/>
    <p:sldId id="284" r:id="rId12"/>
    <p:sldId id="272" r:id="rId13"/>
    <p:sldId id="275" r:id="rId14"/>
    <p:sldId id="277" r:id="rId15"/>
    <p:sldId id="292" r:id="rId16"/>
    <p:sldId id="276" r:id="rId17"/>
    <p:sldId id="267" r:id="rId18"/>
    <p:sldId id="280" r:id="rId19"/>
    <p:sldId id="281" r:id="rId20"/>
    <p:sldId id="269" r:id="rId21"/>
    <p:sldId id="283" r:id="rId22"/>
    <p:sldId id="287" r:id="rId23"/>
    <p:sldId id="288" r:id="rId24"/>
    <p:sldId id="290" r:id="rId25"/>
    <p:sldId id="286" r:id="rId26"/>
    <p:sldId id="291"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29FC"/>
    <a:srgbClr val="00FF00"/>
    <a:srgbClr val="FF0066"/>
    <a:srgbClr val="09FF20"/>
    <a:srgbClr val="FF090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15" autoAdjust="0"/>
    <p:restoredTop sz="81031" autoAdjust="0"/>
  </p:normalViewPr>
  <p:slideViewPr>
    <p:cSldViewPr snapToGrid="0">
      <p:cViewPr varScale="1">
        <p:scale>
          <a:sx n="65" d="100"/>
          <a:sy n="65" d="100"/>
        </p:scale>
        <p:origin x="66" y="1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png>
</file>

<file path=ppt/media/image41.png>
</file>

<file path=ppt/media/image42.jpeg>
</file>

<file path=ppt/media/image43.png>
</file>

<file path=ppt/media/image44.png>
</file>

<file path=ppt/media/image45.png>
</file>

<file path=ppt/media/image46.gif>
</file>

<file path=ppt/media/image47.png>
</file>

<file path=ppt/media/image48.png>
</file>

<file path=ppt/media/image49.png>
</file>

<file path=ppt/media/image5.png>
</file>

<file path=ppt/media/image50.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D02DE9-54A9-4CA7-91F3-710D21D0B6EC}" type="datetimeFigureOut">
              <a:rPr lang="en-US" smtClean="0"/>
              <a:t>07-Nov-19</a:t>
            </a:fld>
            <a:endParaRPr lang="en-US"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3A40C6-55FD-4582-9863-61F46F8DBC8D}" type="slidenum">
              <a:rPr lang="en-US" smtClean="0"/>
              <a:t>‹N°›</a:t>
            </a:fld>
            <a:endParaRPr lang="en-US" dirty="0"/>
          </a:p>
        </p:txBody>
      </p:sp>
    </p:spTree>
    <p:extLst>
      <p:ext uri="{BB962C8B-B14F-4D97-AF65-F5344CB8AC3E}">
        <p14:creationId xmlns:p14="http://schemas.microsoft.com/office/powerpoint/2010/main" val="21785354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5"/>
          </p:nvPr>
        </p:nvSpPr>
        <p:spPr/>
        <p:txBody>
          <a:bodyPr/>
          <a:lstStyle/>
          <a:p>
            <a:fld id="{583A40C6-55FD-4582-9863-61F46F8DBC8D}" type="slidenum">
              <a:rPr lang="en-US" smtClean="0"/>
              <a:t>4</a:t>
            </a:fld>
            <a:endParaRPr lang="en-US" dirty="0"/>
          </a:p>
        </p:txBody>
      </p:sp>
    </p:spTree>
    <p:extLst>
      <p:ext uri="{BB962C8B-B14F-4D97-AF65-F5344CB8AC3E}">
        <p14:creationId xmlns:p14="http://schemas.microsoft.com/office/powerpoint/2010/main" val="28901422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mière diapositiv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DFC5F3-BDE9-4C47-B29D-1E7EF3B0CB6A}"/>
              </a:ext>
            </a:extLst>
          </p:cNvPr>
          <p:cNvSpPr/>
          <p:nvPr userDrawn="1"/>
        </p:nvSpPr>
        <p:spPr>
          <a:xfrm>
            <a:off x="0" y="0"/>
            <a:ext cx="3892378" cy="8453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9" name="Rectangle 8">
            <a:extLst>
              <a:ext uri="{FF2B5EF4-FFF2-40B4-BE49-F238E27FC236}">
                <a16:creationId xmlns:a16="http://schemas.microsoft.com/office/drawing/2014/main" id="{43955A2C-6DC0-42CF-8BED-5DD7424ED665}"/>
              </a:ext>
            </a:extLst>
          </p:cNvPr>
          <p:cNvSpPr/>
          <p:nvPr userDrawn="1"/>
        </p:nvSpPr>
        <p:spPr>
          <a:xfrm>
            <a:off x="8299621" y="0"/>
            <a:ext cx="3892378" cy="8453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Image 5" descr="Une image contenant extérieur&#10;&#10;Description générée avec un niveau de confiance très élevé">
            <a:extLst>
              <a:ext uri="{FF2B5EF4-FFF2-40B4-BE49-F238E27FC236}">
                <a16:creationId xmlns:a16="http://schemas.microsoft.com/office/drawing/2014/main" id="{5514EDC0-5B5E-49A1-9FBC-EC3FCB56454E}"/>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158630" y="-55484"/>
            <a:ext cx="971965" cy="917535"/>
          </a:xfrm>
          <a:prstGeom prst="rect">
            <a:avLst/>
          </a:prstGeom>
        </p:spPr>
      </p:pic>
      <p:pic>
        <p:nvPicPr>
          <p:cNvPr id="7" name="Image 6">
            <a:extLst>
              <a:ext uri="{FF2B5EF4-FFF2-40B4-BE49-F238E27FC236}">
                <a16:creationId xmlns:a16="http://schemas.microsoft.com/office/drawing/2014/main" id="{C77A5FE8-6DAC-44C8-85CC-4966121CD022}"/>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173150" y="-55484"/>
            <a:ext cx="917535" cy="917535"/>
          </a:xfrm>
          <a:prstGeom prst="rect">
            <a:avLst/>
          </a:prstGeom>
        </p:spPr>
      </p:pic>
      <p:sp>
        <p:nvSpPr>
          <p:cNvPr id="10" name="Espace réservé de la date 2">
            <a:extLst>
              <a:ext uri="{FF2B5EF4-FFF2-40B4-BE49-F238E27FC236}">
                <a16:creationId xmlns:a16="http://schemas.microsoft.com/office/drawing/2014/main" id="{377EB69A-5AC6-4363-989F-DF7DE9286C71}"/>
              </a:ext>
            </a:extLst>
          </p:cNvPr>
          <p:cNvSpPr txBox="1">
            <a:spLocks/>
          </p:cNvSpPr>
          <p:nvPr userDrawn="1"/>
        </p:nvSpPr>
        <p:spPr>
          <a:xfrm>
            <a:off x="1764162" y="1451895"/>
            <a:ext cx="7694771" cy="1357705"/>
          </a:xfrm>
          <a:prstGeom prst="rect">
            <a:avLst/>
          </a:prstGeom>
        </p:spPr>
        <p:txBody>
          <a:bodyPr/>
          <a:lstStyle>
            <a:defPPr>
              <a:defRPr lang="en-US"/>
            </a:defPPr>
            <a:lvl1pPr marL="0" algn="ctr" defTabSz="914400" rtl="0" eaLnBrk="1" latinLnBrk="0" hangingPunct="1">
              <a:defRPr sz="1800" kern="1200">
                <a:solidFill>
                  <a:schemeClr val="bg1"/>
                </a:solidFill>
                <a:latin typeface="Arial Nova Light" panose="020B0304020202020204" pitchFamily="34" charset="0"/>
                <a:ea typeface="+mn-ea"/>
                <a:cs typeface="Arial Nova Light" panose="020B03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4000" dirty="0">
              <a:solidFill>
                <a:schemeClr val="tx1"/>
              </a:solidFill>
            </a:endParaRPr>
          </a:p>
        </p:txBody>
      </p:sp>
      <p:sp>
        <p:nvSpPr>
          <p:cNvPr id="15" name="Espace réservé du texte 14">
            <a:extLst>
              <a:ext uri="{FF2B5EF4-FFF2-40B4-BE49-F238E27FC236}">
                <a16:creationId xmlns:a16="http://schemas.microsoft.com/office/drawing/2014/main" id="{BC46C715-7C5F-4214-B030-2565DD90757D}"/>
              </a:ext>
            </a:extLst>
          </p:cNvPr>
          <p:cNvSpPr>
            <a:spLocks noGrp="1"/>
          </p:cNvSpPr>
          <p:nvPr>
            <p:ph type="body" sz="quarter" idx="12" hasCustomPrompt="1"/>
          </p:nvPr>
        </p:nvSpPr>
        <p:spPr>
          <a:xfrm>
            <a:off x="3164082" y="2746978"/>
            <a:ext cx="7878762" cy="864450"/>
          </a:xfrm>
          <a:prstGeom prst="rect">
            <a:avLst/>
          </a:prstGeom>
        </p:spPr>
        <p:txBody>
          <a:bodyPr>
            <a:normAutofit/>
          </a:bodyPr>
          <a:lstStyle>
            <a:lvl1pPr marL="0" indent="0" algn="ctr">
              <a:buNone/>
              <a:defRPr sz="4000">
                <a:latin typeface="Arial Nova Light" panose="020B0304020202020204" pitchFamily="34" charset="0"/>
                <a:cs typeface="Arial Nova Light" panose="020B0304020202020204" pitchFamily="34" charset="0"/>
              </a:defRPr>
            </a:lvl1pPr>
          </a:lstStyle>
          <a:p>
            <a:r>
              <a:rPr lang="en-US" sz="2800" dirty="0">
                <a:solidFill>
                  <a:schemeClr val="tx1"/>
                </a:solidFill>
              </a:rPr>
              <a:t>Subject</a:t>
            </a:r>
          </a:p>
          <a:p>
            <a:endParaRPr lang="en-US" sz="2800" dirty="0">
              <a:solidFill>
                <a:schemeClr val="tx1"/>
              </a:solidFill>
            </a:endParaRPr>
          </a:p>
        </p:txBody>
      </p:sp>
      <p:sp>
        <p:nvSpPr>
          <p:cNvPr id="16" name="Titre 15">
            <a:extLst>
              <a:ext uri="{FF2B5EF4-FFF2-40B4-BE49-F238E27FC236}">
                <a16:creationId xmlns:a16="http://schemas.microsoft.com/office/drawing/2014/main" id="{B3BA48C9-71C6-4674-9380-7A4667859C9A}"/>
              </a:ext>
            </a:extLst>
          </p:cNvPr>
          <p:cNvSpPr>
            <a:spLocks noGrp="1"/>
          </p:cNvSpPr>
          <p:nvPr>
            <p:ph type="title" hasCustomPrompt="1"/>
          </p:nvPr>
        </p:nvSpPr>
        <p:spPr>
          <a:xfrm>
            <a:off x="838198" y="1663879"/>
            <a:ext cx="10515600" cy="850986"/>
          </a:xfrm>
          <a:prstGeom prst="rect">
            <a:avLst/>
          </a:prstGeom>
        </p:spPr>
        <p:txBody>
          <a:bodyPr>
            <a:normAutofit/>
          </a:bodyPr>
          <a:lstStyle>
            <a:lvl1pPr algn="ctr">
              <a:defRPr sz="4400" baseline="0">
                <a:latin typeface="Arial Nova Light" panose="020B0304020202020204" pitchFamily="34" charset="0"/>
                <a:cs typeface="Arial Nova Light" panose="020B0304020202020204" pitchFamily="34" charset="0"/>
              </a:defRPr>
            </a:lvl1pPr>
          </a:lstStyle>
          <a:p>
            <a:r>
              <a:rPr lang="fr-FR" dirty="0" err="1"/>
              <a:t>Presentation</a:t>
            </a:r>
            <a:r>
              <a:rPr lang="fr-FR" dirty="0"/>
              <a:t> </a:t>
            </a:r>
            <a:r>
              <a:rPr lang="fr-FR" dirty="0" err="1"/>
              <a:t>Title</a:t>
            </a:r>
            <a:endParaRPr lang="en-US" dirty="0"/>
          </a:p>
        </p:txBody>
      </p:sp>
      <p:sp>
        <p:nvSpPr>
          <p:cNvPr id="19" name="Rectangle 18">
            <a:extLst>
              <a:ext uri="{FF2B5EF4-FFF2-40B4-BE49-F238E27FC236}">
                <a16:creationId xmlns:a16="http://schemas.microsoft.com/office/drawing/2014/main" id="{FA6349F9-E032-4858-9A3A-D8C111066340}"/>
              </a:ext>
            </a:extLst>
          </p:cNvPr>
          <p:cNvSpPr/>
          <p:nvPr userDrawn="1"/>
        </p:nvSpPr>
        <p:spPr>
          <a:xfrm>
            <a:off x="3892377" y="0"/>
            <a:ext cx="4407243" cy="845344"/>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dirty="0">
                <a:solidFill>
                  <a:schemeClr val="tx1"/>
                </a:solidFill>
                <a:latin typeface="Arial Nova Light" panose="020B0304020202020204" pitchFamily="34" charset="0"/>
                <a:cs typeface="Arial Nova Light" panose="020B0304020202020204" pitchFamily="34" charset="0"/>
              </a:rPr>
              <a:t>Projet TOLOSAT</a:t>
            </a:r>
            <a:endParaRPr lang="en-US" sz="2000" dirty="0">
              <a:solidFill>
                <a:schemeClr val="tx1"/>
              </a:solidFill>
              <a:latin typeface="Arial Nova Light" panose="020B0304020202020204" pitchFamily="34" charset="0"/>
              <a:cs typeface="Arial Nova Light" panose="020B0304020202020204" pitchFamily="34" charset="0"/>
            </a:endParaRPr>
          </a:p>
        </p:txBody>
      </p:sp>
      <p:sp>
        <p:nvSpPr>
          <p:cNvPr id="13" name="Espace réservé du texte 15"/>
          <p:cNvSpPr>
            <a:spLocks noGrp="1"/>
          </p:cNvSpPr>
          <p:nvPr>
            <p:ph type="body" sz="quarter" idx="13" hasCustomPrompt="1"/>
          </p:nvPr>
        </p:nvSpPr>
        <p:spPr>
          <a:xfrm>
            <a:off x="62558" y="168401"/>
            <a:ext cx="3767261" cy="469764"/>
          </a:xfrm>
          <a:prstGeom prst="rect">
            <a:avLst/>
          </a:prstGeom>
        </p:spPr>
        <p:txBody>
          <a:bodyPr anchor="ctr" anchorCtr="0"/>
          <a:lstStyle>
            <a:lvl1pPr marL="0" indent="0" algn="ctr">
              <a:buNone/>
              <a:defRPr sz="1800" baseline="0">
                <a:solidFill>
                  <a:schemeClr val="bg1"/>
                </a:solidFill>
                <a:latin typeface="Arial Nova Light" panose="020B0304020202020204" pitchFamily="34" charset="0"/>
                <a:cs typeface="Arial Nova Light" panose="020B0304020202020204" pitchFamily="34" charset="0"/>
              </a:defRPr>
            </a:lvl1pPr>
          </a:lstStyle>
          <a:p>
            <a:pPr lvl="0"/>
            <a:r>
              <a:rPr lang="fr-FR" dirty="0"/>
              <a:t>Date</a:t>
            </a:r>
          </a:p>
        </p:txBody>
      </p:sp>
      <p:pic>
        <p:nvPicPr>
          <p:cNvPr id="14" name="Picture 2" descr="https://lh5.googleusercontent.com/LR7EV68FnLlpvf9k-RIQJ-eD5C3k31B9ByLnd4xQ6hM_oi1lk7-VIbubPEAHXzShkhCi-lXDR2bNMQC7zSu1lFnheVULs7nlMlKXqZZUrHLQlG3xizIWzOfhhgVwDNqFWk4qITlN1V4"/>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456588" y="-125139"/>
            <a:ext cx="1091672" cy="1091672"/>
          </a:xfrm>
          <a:prstGeom prst="rect">
            <a:avLst/>
          </a:prstGeom>
          <a:noFill/>
          <a:extLst>
            <a:ext uri="{909E8E84-426E-40DD-AFC4-6F175D3DCCD1}">
              <a14:hiddenFill xmlns:a14="http://schemas.microsoft.com/office/drawing/2010/main">
                <a:solidFill>
                  <a:srgbClr val="FFFFFF"/>
                </a:solidFill>
              </a14:hiddenFill>
            </a:ext>
          </a:extLst>
        </p:spPr>
      </p:pic>
      <p:cxnSp>
        <p:nvCxnSpPr>
          <p:cNvPr id="4" name="Connecteur droit 3"/>
          <p:cNvCxnSpPr/>
          <p:nvPr userDrawn="1"/>
        </p:nvCxnSpPr>
        <p:spPr>
          <a:xfrm>
            <a:off x="9706701" y="0"/>
            <a:ext cx="9625" cy="86205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838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rp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B037AB-4A66-4EAE-9FB1-662CC52AC4BA}"/>
              </a:ext>
            </a:extLst>
          </p:cNvPr>
          <p:cNvSpPr/>
          <p:nvPr userDrawn="1"/>
        </p:nvSpPr>
        <p:spPr>
          <a:xfrm>
            <a:off x="0" y="6309966"/>
            <a:ext cx="12192000" cy="5480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nvGrpSpPr>
          <p:cNvPr id="8" name="Groupe 7">
            <a:extLst>
              <a:ext uri="{FF2B5EF4-FFF2-40B4-BE49-F238E27FC236}">
                <a16:creationId xmlns:a16="http://schemas.microsoft.com/office/drawing/2014/main" id="{6C51E171-9D69-4EF7-A7CD-795196410CBC}"/>
              </a:ext>
            </a:extLst>
          </p:cNvPr>
          <p:cNvGrpSpPr/>
          <p:nvPr userDrawn="1"/>
        </p:nvGrpSpPr>
        <p:grpSpPr>
          <a:xfrm>
            <a:off x="9615638" y="-2664"/>
            <a:ext cx="2388623" cy="1231958"/>
            <a:chOff x="8967390" y="-2664"/>
            <a:chExt cx="3224610" cy="1231958"/>
          </a:xfrm>
        </p:grpSpPr>
        <p:sp>
          <p:nvSpPr>
            <p:cNvPr id="9" name="Parallélogramme 8">
              <a:extLst>
                <a:ext uri="{FF2B5EF4-FFF2-40B4-BE49-F238E27FC236}">
                  <a16:creationId xmlns:a16="http://schemas.microsoft.com/office/drawing/2014/main" id="{31941D54-8960-4DF0-8480-5AD1E0A4A8B3}"/>
                </a:ext>
              </a:extLst>
            </p:cNvPr>
            <p:cNvSpPr/>
            <p:nvPr userDrawn="1"/>
          </p:nvSpPr>
          <p:spPr>
            <a:xfrm>
              <a:off x="9355948" y="-2664"/>
              <a:ext cx="2836052" cy="882257"/>
            </a:xfrm>
            <a:prstGeom prst="parallelogram">
              <a:avLst>
                <a:gd name="adj" fmla="val 80306"/>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Parallélogramme 11">
              <a:extLst>
                <a:ext uri="{FF2B5EF4-FFF2-40B4-BE49-F238E27FC236}">
                  <a16:creationId xmlns:a16="http://schemas.microsoft.com/office/drawing/2014/main" id="{7E7E7C8A-8E48-48D0-AE1B-6538791686C6}"/>
                </a:ext>
              </a:extLst>
            </p:cNvPr>
            <p:cNvSpPr/>
            <p:nvPr userDrawn="1"/>
          </p:nvSpPr>
          <p:spPr>
            <a:xfrm>
              <a:off x="8967390" y="873710"/>
              <a:ext cx="2260953" cy="355584"/>
            </a:xfrm>
            <a:prstGeom prst="parallelogram">
              <a:avLst>
                <a:gd name="adj" fmla="val 80306"/>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700" dirty="0">
                  <a:solidFill>
                    <a:srgbClr val="C00000"/>
                  </a:solidFill>
                  <a:latin typeface="Arial Nova" panose="020B0504020202020204" pitchFamily="34" charset="0"/>
                </a:rPr>
                <a:t>TOLOSAT</a:t>
              </a:r>
              <a:endParaRPr lang="en-US" sz="1700" dirty="0">
                <a:solidFill>
                  <a:srgbClr val="C00000"/>
                </a:solidFill>
                <a:latin typeface="Arial Nova" panose="020B0504020202020204" pitchFamily="34" charset="0"/>
              </a:endParaRPr>
            </a:p>
          </p:txBody>
        </p:sp>
      </p:grpSp>
      <p:sp>
        <p:nvSpPr>
          <p:cNvPr id="2" name="Titre 1">
            <a:extLst>
              <a:ext uri="{FF2B5EF4-FFF2-40B4-BE49-F238E27FC236}">
                <a16:creationId xmlns:a16="http://schemas.microsoft.com/office/drawing/2014/main" id="{7E4F59EC-0E6A-4643-93CA-F87449FACD6A}"/>
              </a:ext>
            </a:extLst>
          </p:cNvPr>
          <p:cNvSpPr>
            <a:spLocks noGrp="1"/>
          </p:cNvSpPr>
          <p:nvPr>
            <p:ph type="ctrTitle"/>
          </p:nvPr>
        </p:nvSpPr>
        <p:spPr>
          <a:xfrm>
            <a:off x="187728" y="100094"/>
            <a:ext cx="8494508" cy="1129200"/>
          </a:xfrm>
          <a:prstGeom prst="rect">
            <a:avLst/>
          </a:prstGeom>
        </p:spPr>
        <p:txBody>
          <a:bodyPr anchor="ctr" anchorCtr="0"/>
          <a:lstStyle>
            <a:lvl1pPr algn="ctr">
              <a:defRPr sz="4000">
                <a:latin typeface="Arial Nova Light" panose="020B0304020202020204" pitchFamily="34" charset="0"/>
                <a:cs typeface="Arial Nova Light" panose="020B0304020202020204" pitchFamily="34" charset="0"/>
              </a:defRPr>
            </a:lvl1pPr>
          </a:lstStyle>
          <a:p>
            <a:r>
              <a:rPr lang="fr-FR" dirty="0"/>
              <a:t>Modifiez le style du titre</a:t>
            </a:r>
            <a:endParaRPr lang="en-US" dirty="0"/>
          </a:p>
        </p:txBody>
      </p:sp>
      <p:sp>
        <p:nvSpPr>
          <p:cNvPr id="3" name="Sous-titre 2">
            <a:extLst>
              <a:ext uri="{FF2B5EF4-FFF2-40B4-BE49-F238E27FC236}">
                <a16:creationId xmlns:a16="http://schemas.microsoft.com/office/drawing/2014/main" id="{A5838F80-0A19-44AD-BA2C-E69868960852}"/>
              </a:ext>
            </a:extLst>
          </p:cNvPr>
          <p:cNvSpPr>
            <a:spLocks noGrp="1"/>
          </p:cNvSpPr>
          <p:nvPr>
            <p:ph type="subTitle" idx="1"/>
          </p:nvPr>
        </p:nvSpPr>
        <p:spPr>
          <a:xfrm>
            <a:off x="187728" y="1487904"/>
            <a:ext cx="9144000" cy="1655762"/>
          </a:xfrm>
          <a:prstGeom prst="rect">
            <a:avLst/>
          </a:prstGeom>
        </p:spPr>
        <p:txBody>
          <a:bodyPr/>
          <a:lstStyle>
            <a:lvl1pPr marL="0" indent="0" algn="ctr">
              <a:buNone/>
              <a:defRPr sz="2400">
                <a:latin typeface="Arial Nova Light" panose="020B0304020202020204" pitchFamily="34" charset="0"/>
                <a:cs typeface="Arial Nova Light" panose="020B03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dirty="0"/>
              <a:t>Modifiez le style des sous-titres du masque</a:t>
            </a:r>
            <a:endParaRPr lang="en-US" dirty="0"/>
          </a:p>
        </p:txBody>
      </p:sp>
      <p:sp>
        <p:nvSpPr>
          <p:cNvPr id="4" name="Espace réservé de la date 3">
            <a:extLst>
              <a:ext uri="{FF2B5EF4-FFF2-40B4-BE49-F238E27FC236}">
                <a16:creationId xmlns:a16="http://schemas.microsoft.com/office/drawing/2014/main" id="{DDFEBEF4-66BD-447C-ADB2-5043A8CA7926}"/>
              </a:ext>
            </a:extLst>
          </p:cNvPr>
          <p:cNvSpPr>
            <a:spLocks noGrp="1"/>
          </p:cNvSpPr>
          <p:nvPr>
            <p:ph type="dt" sz="half" idx="10"/>
          </p:nvPr>
        </p:nvSpPr>
        <p:spPr>
          <a:xfrm>
            <a:off x="838200" y="6356350"/>
            <a:ext cx="2743200" cy="365125"/>
          </a:xfrm>
          <a:prstGeom prst="rect">
            <a:avLst/>
          </a:prstGeom>
        </p:spPr>
        <p:txBody>
          <a:bodyPr/>
          <a:lstStyle>
            <a:lvl1pPr>
              <a:defRPr>
                <a:solidFill>
                  <a:schemeClr val="bg1"/>
                </a:solidFill>
              </a:defRPr>
            </a:lvl1pPr>
          </a:lstStyle>
          <a:p>
            <a:fld id="{315BE287-C7AC-4642-9718-50EAE9542224}" type="datetime1">
              <a:rPr lang="en-US" smtClean="0"/>
              <a:t>07-Nov-19</a:t>
            </a:fld>
            <a:endParaRPr lang="en-US" dirty="0"/>
          </a:p>
        </p:txBody>
      </p:sp>
      <p:sp>
        <p:nvSpPr>
          <p:cNvPr id="6" name="Espace réservé du numéro de diapositive 5">
            <a:extLst>
              <a:ext uri="{FF2B5EF4-FFF2-40B4-BE49-F238E27FC236}">
                <a16:creationId xmlns:a16="http://schemas.microsoft.com/office/drawing/2014/main" id="{C2DAA401-826A-4C5F-AD43-1F0AB89B4BA5}"/>
              </a:ext>
            </a:extLst>
          </p:cNvPr>
          <p:cNvSpPr>
            <a:spLocks noGrp="1"/>
          </p:cNvSpPr>
          <p:nvPr>
            <p:ph type="sldNum" sz="quarter" idx="12"/>
          </p:nvPr>
        </p:nvSpPr>
        <p:spPr>
          <a:xfrm>
            <a:off x="10906922" y="6401420"/>
            <a:ext cx="1222732" cy="365125"/>
          </a:xfrm>
          <a:prstGeom prst="rect">
            <a:avLst/>
          </a:prstGeom>
        </p:spPr>
        <p:txBody>
          <a:bodyPr/>
          <a:lstStyle>
            <a:lvl1pPr algn="r">
              <a:defRPr>
                <a:solidFill>
                  <a:schemeClr val="bg1"/>
                </a:solidFill>
                <a:latin typeface="Arial Nova Light" panose="020B0304020202020204" pitchFamily="34" charset="0"/>
                <a:cs typeface="Arial Nova Light" panose="020B0304020202020204" pitchFamily="34" charset="0"/>
              </a:defRPr>
            </a:lvl1pPr>
          </a:lstStyle>
          <a:p>
            <a:fld id="{9E937E72-11F5-44A2-9DC0-74EEC05A6D21}" type="slidenum">
              <a:rPr lang="en-US" smtClean="0"/>
              <a:pPr/>
              <a:t>‹N°›</a:t>
            </a:fld>
            <a:endParaRPr lang="en-US" dirty="0"/>
          </a:p>
        </p:txBody>
      </p:sp>
      <p:pic>
        <p:nvPicPr>
          <p:cNvPr id="13" name="Picture 2" descr="https://lh5.googleusercontent.com/DGltPXPb6ksRUWc8_-lXybtQmKntXr52mhVrwSyah73KY6mHdpky6A96vfpWEf4xp2DjNsbpCIlzhzglFYA-Cfa6w6ceKWXRKCMlwZAVei45pehQz_Itflyirn_POMoBD4cMkJupGAV4Byul1w"/>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l="66582" t="43661" r="25736" b="38899"/>
          <a:stretch/>
        </p:blipFill>
        <p:spPr bwMode="auto">
          <a:xfrm>
            <a:off x="8330304" y="6367101"/>
            <a:ext cx="399211" cy="511711"/>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https://lh5.googleusercontent.com/DGltPXPb6ksRUWc8_-lXybtQmKntXr52mhVrwSyah73KY6mHdpky6A96vfpWEf4xp2DjNsbpCIlzhzglFYA-Cfa6w6ceKWXRKCMlwZAVei45pehQz_Itflyirn_POMoBD4cMkJupGAV4Byul1w"/>
          <p:cNvPicPr>
            <a:picLocks noChangeAspect="1" noChangeArrowheads="1"/>
          </p:cNvPicPr>
          <p:nvPr userDrawn="1"/>
        </p:nvPicPr>
        <p:blipFill rotWithShape="1">
          <a:blip r:embed="rId3" cstate="print">
            <a:extLst>
              <a:ext uri="{28A0092B-C50C-407E-A947-70E740481C1C}">
                <a14:useLocalDpi xmlns:a14="http://schemas.microsoft.com/office/drawing/2010/main" val="0"/>
              </a:ext>
            </a:extLst>
          </a:blip>
          <a:srcRect l="20389" t="6407" r="64756" b="58326"/>
          <a:stretch/>
        </p:blipFill>
        <p:spPr bwMode="auto">
          <a:xfrm rot="172654">
            <a:off x="11220632" y="214175"/>
            <a:ext cx="940563" cy="1250909"/>
          </a:xfrm>
          <a:prstGeom prst="rect">
            <a:avLst/>
          </a:prstGeom>
          <a:noFill/>
          <a:extLst>
            <a:ext uri="{909E8E84-426E-40DD-AFC4-6F175D3DCCD1}">
              <a14:hiddenFill xmlns:a14="http://schemas.microsoft.com/office/drawing/2010/main">
                <a:solidFill>
                  <a:srgbClr val="FFFFFF"/>
                </a:solidFill>
              </a14:hiddenFill>
            </a:ext>
          </a:extLst>
        </p:spPr>
      </p:pic>
      <p:sp>
        <p:nvSpPr>
          <p:cNvPr id="16" name="Espace réservé du texte 15"/>
          <p:cNvSpPr>
            <a:spLocks noGrp="1"/>
          </p:cNvSpPr>
          <p:nvPr>
            <p:ph type="body" sz="quarter" idx="13" hasCustomPrompt="1"/>
          </p:nvPr>
        </p:nvSpPr>
        <p:spPr>
          <a:xfrm>
            <a:off x="4867819" y="6327475"/>
            <a:ext cx="3767261" cy="469764"/>
          </a:xfrm>
          <a:prstGeom prst="rect">
            <a:avLst/>
          </a:prstGeom>
        </p:spPr>
        <p:txBody>
          <a:bodyPr anchor="ctr" anchorCtr="0"/>
          <a:lstStyle>
            <a:lvl1pPr marL="0" indent="0">
              <a:buNone/>
              <a:defRPr sz="1800" baseline="0">
                <a:solidFill>
                  <a:schemeClr val="bg1"/>
                </a:solidFill>
                <a:latin typeface="Arial Nova Light" panose="020B0304020202020204" pitchFamily="34" charset="0"/>
                <a:cs typeface="Arial Nova Light" panose="020B0304020202020204" pitchFamily="34" charset="0"/>
              </a:defRPr>
            </a:lvl1pPr>
          </a:lstStyle>
          <a:p>
            <a:pPr lvl="0"/>
            <a:r>
              <a:rPr lang="fr-FR" dirty="0" err="1"/>
              <a:t>Presentation</a:t>
            </a:r>
            <a:r>
              <a:rPr lang="fr-FR" dirty="0"/>
              <a:t> </a:t>
            </a:r>
            <a:r>
              <a:rPr lang="fr-FR" dirty="0" err="1"/>
              <a:t>title</a:t>
            </a:r>
            <a:endParaRPr lang="fr-FR" dirty="0"/>
          </a:p>
        </p:txBody>
      </p:sp>
      <p:pic>
        <p:nvPicPr>
          <p:cNvPr id="17" name="Picture 2" descr="https://lh5.googleusercontent.com/LR7EV68FnLlpvf9k-RIQJ-eD5C3k31B9ByLnd4xQ6hM_oi1lk7-VIbubPEAHXzShkhCi-lXDR2bNMQC7zSu1lFnheVULs7nlMlKXqZZUrHLQlG3xizIWzOfhhgVwDNqFWk4qITlN1V4"/>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0383628" y="-107372"/>
            <a:ext cx="1091672" cy="10916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997425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4789756"/>
      </p:ext>
    </p:extLst>
  </p:cSld>
  <p:clrMap bg1="lt1" tx1="dk1" bg2="lt2" tx2="dk2" accent1="accent1" accent2="accent2" accent3="accent3" accent4="accent4" accent5="accent5" accent6="accent6" hlink="hlink" folHlink="folHlink"/>
  <p:sldLayoutIdLst>
    <p:sldLayoutId id="2147483650" r:id="rId1"/>
    <p:sldLayoutId id="2147483649"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1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36.png"/><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image" Target="../media/image38.png"/><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18.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6.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jpe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hyperlink" Target="https://link.springer.com/article/10.1007/s10712-019-09525-z"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10" Type="http://schemas.openxmlformats.org/officeDocument/2006/relationships/image" Target="../media/image20.png"/><Relationship Id="rId4" Type="http://schemas.openxmlformats.org/officeDocument/2006/relationships/image" Target="../media/image14.png"/><Relationship Id="rId9" Type="http://schemas.openxmlformats.org/officeDocument/2006/relationships/image" Target="../media/image19.png"/></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hyperlink" Target="https://rodluger.github.io/starry/v0.3.0/tutorials/basics1.html"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rodluger.github.io/starry/v0.3.0/tutorials/basics1.html" TargetMode="External"/><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sz="quarter" idx="12"/>
          </p:nvPr>
        </p:nvSpPr>
        <p:spPr>
          <a:xfrm>
            <a:off x="1794163" y="3421038"/>
            <a:ext cx="8603673" cy="3268561"/>
          </a:xfrm>
        </p:spPr>
        <p:txBody>
          <a:bodyPr>
            <a:normAutofit lnSpcReduction="10000"/>
          </a:bodyPr>
          <a:lstStyle/>
          <a:p>
            <a:r>
              <a:rPr lang="en-US" u="sng" dirty="0"/>
              <a:t>Gravity Simulation Mission Description</a:t>
            </a:r>
          </a:p>
          <a:p>
            <a:r>
              <a:rPr lang="en-US" dirty="0"/>
              <a:t>2018-2019 work done</a:t>
            </a:r>
          </a:p>
          <a:p>
            <a:endParaRPr lang="en-US" dirty="0"/>
          </a:p>
          <a:p>
            <a:r>
              <a:rPr lang="en-US" sz="2800" dirty="0"/>
              <a:t>Xavier de Labriolle</a:t>
            </a:r>
          </a:p>
          <a:p>
            <a:endParaRPr lang="en-US" sz="2800" dirty="0"/>
          </a:p>
          <a:p>
            <a:r>
              <a:rPr lang="en-US" sz="1800" dirty="0"/>
              <a:t>(For TOLOSAT use only)</a:t>
            </a:r>
          </a:p>
        </p:txBody>
      </p:sp>
      <p:sp>
        <p:nvSpPr>
          <p:cNvPr id="3" name="Titre 2"/>
          <p:cNvSpPr>
            <a:spLocks noGrp="1"/>
          </p:cNvSpPr>
          <p:nvPr>
            <p:ph type="title"/>
          </p:nvPr>
        </p:nvSpPr>
        <p:spPr>
          <a:xfrm>
            <a:off x="778931" y="2163413"/>
            <a:ext cx="10515600" cy="850986"/>
          </a:xfrm>
        </p:spPr>
        <p:txBody>
          <a:bodyPr>
            <a:normAutofit/>
          </a:bodyPr>
          <a:lstStyle/>
          <a:p>
            <a:r>
              <a:rPr lang="en-US" sz="5400"/>
              <a:t>Accelerometry Payload</a:t>
            </a:r>
          </a:p>
        </p:txBody>
      </p:sp>
      <p:sp>
        <p:nvSpPr>
          <p:cNvPr id="4" name="Espace réservé du texte 3"/>
          <p:cNvSpPr>
            <a:spLocks noGrp="1"/>
          </p:cNvSpPr>
          <p:nvPr>
            <p:ph type="body" sz="quarter" idx="13"/>
          </p:nvPr>
        </p:nvSpPr>
        <p:spPr/>
        <p:txBody>
          <a:bodyPr/>
          <a:lstStyle/>
          <a:p>
            <a:r>
              <a:rPr lang="fr-FR" dirty="0"/>
              <a:t>Thursday </a:t>
            </a:r>
            <a:r>
              <a:rPr lang="en-US" dirty="0"/>
              <a:t>November</a:t>
            </a:r>
            <a:r>
              <a:rPr lang="fr-FR" dirty="0"/>
              <a:t> 8th, 2019</a:t>
            </a:r>
          </a:p>
        </p:txBody>
      </p:sp>
    </p:spTree>
    <p:extLst>
      <p:ext uri="{BB962C8B-B14F-4D97-AF65-F5344CB8AC3E}">
        <p14:creationId xmlns:p14="http://schemas.microsoft.com/office/powerpoint/2010/main" val="5912514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p:cNvSpPr>
            <a:spLocks noGrp="1"/>
          </p:cNvSpPr>
          <p:nvPr>
            <p:ph type="sldNum" sz="quarter" idx="12"/>
          </p:nvPr>
        </p:nvSpPr>
        <p:spPr/>
        <p:txBody>
          <a:bodyPr/>
          <a:lstStyle/>
          <a:p>
            <a:fld id="{9E937E72-11F5-44A2-9DC0-74EEC05A6D21}" type="slidenum">
              <a:rPr lang="en-US" smtClean="0"/>
              <a:pPr/>
              <a:t>10</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r>
              <a:rPr lang="fr-FR" dirty="0"/>
              <a:t> </a:t>
            </a:r>
          </a:p>
        </p:txBody>
      </p:sp>
      <p:grpSp>
        <p:nvGrpSpPr>
          <p:cNvPr id="6" name="Groupe 5">
            <a:extLst>
              <a:ext uri="{FF2B5EF4-FFF2-40B4-BE49-F238E27FC236}">
                <a16:creationId xmlns:a16="http://schemas.microsoft.com/office/drawing/2014/main" id="{EFB7392F-9C2F-4D60-B9C7-7E73C14D8498}"/>
              </a:ext>
            </a:extLst>
          </p:cNvPr>
          <p:cNvGrpSpPr/>
          <p:nvPr/>
        </p:nvGrpSpPr>
        <p:grpSpPr>
          <a:xfrm>
            <a:off x="187728" y="1222334"/>
            <a:ext cx="5658890" cy="5105141"/>
            <a:chOff x="530066" y="2523209"/>
            <a:chExt cx="3991283" cy="3600717"/>
          </a:xfrm>
        </p:grpSpPr>
        <p:pic>
          <p:nvPicPr>
            <p:cNvPr id="11" name="Picture 4">
              <a:extLst>
                <a:ext uri="{FF2B5EF4-FFF2-40B4-BE49-F238E27FC236}">
                  <a16:creationId xmlns:a16="http://schemas.microsoft.com/office/drawing/2014/main" id="{4D4CF315-C98A-4EAB-A53F-99AFAA95501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0000" r="67455"/>
            <a:stretch/>
          </p:blipFill>
          <p:spPr bwMode="auto">
            <a:xfrm>
              <a:off x="2609632" y="2523209"/>
              <a:ext cx="1911717" cy="18617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 name="Picture 4">
              <a:extLst>
                <a:ext uri="{FF2B5EF4-FFF2-40B4-BE49-F238E27FC236}">
                  <a16:creationId xmlns:a16="http://schemas.microsoft.com/office/drawing/2014/main" id="{F22BD969-6A09-45CC-B768-C82F45DDE02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6738" b="50903"/>
            <a:stretch/>
          </p:blipFill>
          <p:spPr bwMode="auto">
            <a:xfrm>
              <a:off x="547651" y="2538839"/>
              <a:ext cx="1953847" cy="18280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 name="Picture 4">
              <a:extLst>
                <a:ext uri="{FF2B5EF4-FFF2-40B4-BE49-F238E27FC236}">
                  <a16:creationId xmlns:a16="http://schemas.microsoft.com/office/drawing/2014/main" id="{8574B60A-79E2-417E-8D9F-201388FC000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878" t="50000"/>
            <a:stretch/>
          </p:blipFill>
          <p:spPr bwMode="auto">
            <a:xfrm>
              <a:off x="530066" y="4262183"/>
              <a:ext cx="3942863" cy="18617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pic>
        <p:nvPicPr>
          <p:cNvPr id="14" name="Picture 3">
            <a:extLst>
              <a:ext uri="{FF2B5EF4-FFF2-40B4-BE49-F238E27FC236}">
                <a16:creationId xmlns:a16="http://schemas.microsoft.com/office/drawing/2014/main" id="{0895BDF5-63A2-426C-ADC8-85C2554029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99932" y="1717739"/>
            <a:ext cx="6129722" cy="408383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7" name="Titre 1">
            <a:extLst>
              <a:ext uri="{FF2B5EF4-FFF2-40B4-BE49-F238E27FC236}">
                <a16:creationId xmlns:a16="http://schemas.microsoft.com/office/drawing/2014/main" id="{FFCB4E4D-DCFA-412F-BA56-0C01C28B6BBB}"/>
              </a:ext>
            </a:extLst>
          </p:cNvPr>
          <p:cNvSpPr txBox="1">
            <a:spLocks/>
          </p:cNvSpPr>
          <p:nvPr/>
        </p:nvSpPr>
        <p:spPr>
          <a:xfrm>
            <a:off x="340128" y="252494"/>
            <a:ext cx="8494508" cy="1129200"/>
          </a:xfrm>
          <a:prstGeom prst="rect">
            <a:avLst/>
          </a:prstGeom>
        </p:spPr>
        <p:txBody>
          <a:bodyPr anchor="ctr" anchorCtr="0"/>
          <a:lstStyle>
            <a:lvl1pPr algn="ctr" defTabSz="914400" rtl="0" eaLnBrk="1" latinLnBrk="0" hangingPunct="1">
              <a:lnSpc>
                <a:spcPct val="90000"/>
              </a:lnSpc>
              <a:spcBef>
                <a:spcPct val="0"/>
              </a:spcBef>
              <a:buNone/>
              <a:defRPr sz="4000" kern="1200">
                <a:solidFill>
                  <a:schemeClr val="tx1"/>
                </a:solidFill>
                <a:latin typeface="Arial Nova Light" panose="020B0304020202020204" pitchFamily="34" charset="0"/>
                <a:ea typeface="+mj-ea"/>
                <a:cs typeface="Arial Nova Light" panose="020B0304020202020204" pitchFamily="34" charset="0"/>
              </a:defRPr>
            </a:lvl1pPr>
          </a:lstStyle>
          <a:p>
            <a:r>
              <a:rPr lang="fr-FR" sz="6000"/>
              <a:t>Spherical Harmonics</a:t>
            </a:r>
            <a:endParaRPr lang="fr-FR" sz="6000" dirty="0"/>
          </a:p>
        </p:txBody>
      </p:sp>
    </p:spTree>
    <p:extLst>
      <p:ext uri="{BB962C8B-B14F-4D97-AF65-F5344CB8AC3E}">
        <p14:creationId xmlns:p14="http://schemas.microsoft.com/office/powerpoint/2010/main" val="7447632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p:cNvSpPr>
            <a:spLocks noGrp="1"/>
          </p:cNvSpPr>
          <p:nvPr>
            <p:ph type="sldNum" sz="quarter" idx="12"/>
          </p:nvPr>
        </p:nvSpPr>
        <p:spPr/>
        <p:txBody>
          <a:bodyPr/>
          <a:lstStyle/>
          <a:p>
            <a:fld id="{9E937E72-11F5-44A2-9DC0-74EEC05A6D21}" type="slidenum">
              <a:rPr lang="en-US" smtClean="0"/>
              <a:pPr/>
              <a:t>11</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sp>
        <p:nvSpPr>
          <p:cNvPr id="18" name="AutoShape 9" descr="&#10;V=\frac{GM}{r}\left(1+{\sum_{n=2}^{n_\text{max}}}\left(\frac{a}{r}\right)^n{\sum_{m=0}^n}&#10;\overline{P}_{nm}(\sin\phi)\left[\overline{C}_{nm}\cos m\lambda+\overline{S}_{nm}\sin m\lambda\right]\right),&#10;"/>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sp>
        <p:nvSpPr>
          <p:cNvPr id="7" name="Titre 6">
            <a:extLst>
              <a:ext uri="{FF2B5EF4-FFF2-40B4-BE49-F238E27FC236}">
                <a16:creationId xmlns:a16="http://schemas.microsoft.com/office/drawing/2014/main" id="{45CBC229-4BC1-429C-B7FA-B625A2540C27}"/>
              </a:ext>
            </a:extLst>
          </p:cNvPr>
          <p:cNvSpPr>
            <a:spLocks noGrp="1"/>
          </p:cNvSpPr>
          <p:nvPr>
            <p:ph type="ctrTitle"/>
          </p:nvPr>
        </p:nvSpPr>
        <p:spPr/>
        <p:txBody>
          <a:bodyPr/>
          <a:lstStyle/>
          <a:p>
            <a:r>
              <a:rPr lang="en-US" dirty="0"/>
              <a:t>SH – for shits &amp; giggles</a:t>
            </a:r>
          </a:p>
        </p:txBody>
      </p:sp>
      <p:pic>
        <p:nvPicPr>
          <p:cNvPr id="10" name="Image 9">
            <a:extLst>
              <a:ext uri="{FF2B5EF4-FFF2-40B4-BE49-F238E27FC236}">
                <a16:creationId xmlns:a16="http://schemas.microsoft.com/office/drawing/2014/main" id="{C4F1D837-4479-4E92-96AF-E58C42647FD3}"/>
              </a:ext>
            </a:extLst>
          </p:cNvPr>
          <p:cNvPicPr>
            <a:picLocks noChangeAspect="1"/>
          </p:cNvPicPr>
          <p:nvPr/>
        </p:nvPicPr>
        <p:blipFill rotWithShape="1">
          <a:blip r:embed="rId2">
            <a:extLst>
              <a:ext uri="{28A0092B-C50C-407E-A947-70E740481C1C}">
                <a14:useLocalDpi xmlns:a14="http://schemas.microsoft.com/office/drawing/2010/main" val="0"/>
              </a:ext>
            </a:extLst>
          </a:blip>
          <a:srcRect l="25909" t="11309" r="24742" b="16737"/>
          <a:stretch/>
        </p:blipFill>
        <p:spPr>
          <a:xfrm>
            <a:off x="318655" y="843431"/>
            <a:ext cx="4096503" cy="2785324"/>
          </a:xfrm>
          <a:prstGeom prst="rect">
            <a:avLst/>
          </a:prstGeom>
        </p:spPr>
      </p:pic>
      <p:pic>
        <p:nvPicPr>
          <p:cNvPr id="12" name="Image 11">
            <a:extLst>
              <a:ext uri="{FF2B5EF4-FFF2-40B4-BE49-F238E27FC236}">
                <a16:creationId xmlns:a16="http://schemas.microsoft.com/office/drawing/2014/main" id="{D8E21305-8482-4D2C-BF98-C9BA39E8DE5F}"/>
              </a:ext>
            </a:extLst>
          </p:cNvPr>
          <p:cNvPicPr>
            <a:picLocks noChangeAspect="1"/>
          </p:cNvPicPr>
          <p:nvPr/>
        </p:nvPicPr>
        <p:blipFill rotWithShape="1">
          <a:blip r:embed="rId3">
            <a:extLst>
              <a:ext uri="{28A0092B-C50C-407E-A947-70E740481C1C}">
                <a14:useLocalDpi xmlns:a14="http://schemas.microsoft.com/office/drawing/2010/main" val="0"/>
              </a:ext>
            </a:extLst>
          </a:blip>
          <a:srcRect l="28296" t="11310" r="25795" b="15366"/>
          <a:stretch/>
        </p:blipFill>
        <p:spPr>
          <a:xfrm>
            <a:off x="4867818" y="1385540"/>
            <a:ext cx="6298945" cy="4691389"/>
          </a:xfrm>
          <a:prstGeom prst="rect">
            <a:avLst/>
          </a:prstGeom>
        </p:spPr>
      </p:pic>
      <p:pic>
        <p:nvPicPr>
          <p:cNvPr id="8" name="Image 7">
            <a:extLst>
              <a:ext uri="{FF2B5EF4-FFF2-40B4-BE49-F238E27FC236}">
                <a16:creationId xmlns:a16="http://schemas.microsoft.com/office/drawing/2014/main" id="{752CB9DB-CBF7-4EB0-B43F-71D0BE8D6C18}"/>
              </a:ext>
            </a:extLst>
          </p:cNvPr>
          <p:cNvPicPr>
            <a:picLocks noChangeAspect="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l="27273" t="10729" r="24773" b="15070"/>
          <a:stretch/>
        </p:blipFill>
        <p:spPr>
          <a:xfrm>
            <a:off x="428225" y="3524610"/>
            <a:ext cx="3986933" cy="2876810"/>
          </a:xfrm>
          <a:prstGeom prst="rect">
            <a:avLst/>
          </a:prstGeom>
        </p:spPr>
      </p:pic>
    </p:spTree>
    <p:extLst>
      <p:ext uri="{BB962C8B-B14F-4D97-AF65-F5344CB8AC3E}">
        <p14:creationId xmlns:p14="http://schemas.microsoft.com/office/powerpoint/2010/main" val="28796700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p:cNvSpPr>
            <a:spLocks noGrp="1"/>
          </p:cNvSpPr>
          <p:nvPr>
            <p:ph type="sldNum" sz="quarter" idx="12"/>
          </p:nvPr>
        </p:nvSpPr>
        <p:spPr/>
        <p:txBody>
          <a:bodyPr/>
          <a:lstStyle/>
          <a:p>
            <a:fld id="{9E937E72-11F5-44A2-9DC0-74EEC05A6D21}" type="slidenum">
              <a:rPr lang="en-US" smtClean="0"/>
              <a:pPr/>
              <a:t>12</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pic>
        <p:nvPicPr>
          <p:cNvPr id="3074" name="Picture 2" descr="Image result for geoid spherical harmonics">
            <a:extLst>
              <a:ext uri="{FF2B5EF4-FFF2-40B4-BE49-F238E27FC236}">
                <a16:creationId xmlns:a16="http://schemas.microsoft.com/office/drawing/2014/main" id="{22CA069B-D53E-425F-BFAB-A72ED1B099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9816" y="2057911"/>
            <a:ext cx="6868923" cy="4332420"/>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e 2">
            <a:extLst>
              <a:ext uri="{FF2B5EF4-FFF2-40B4-BE49-F238E27FC236}">
                <a16:creationId xmlns:a16="http://schemas.microsoft.com/office/drawing/2014/main" id="{47E7C79F-E04B-4DB4-AC8D-9EAA55E91861}"/>
              </a:ext>
            </a:extLst>
          </p:cNvPr>
          <p:cNvGrpSpPr/>
          <p:nvPr/>
        </p:nvGrpSpPr>
        <p:grpSpPr>
          <a:xfrm>
            <a:off x="293843" y="1128410"/>
            <a:ext cx="10352740" cy="1030386"/>
            <a:chOff x="293843" y="1128410"/>
            <a:chExt cx="10352740" cy="1030386"/>
          </a:xfrm>
        </p:grpSpPr>
        <p:pic>
          <p:nvPicPr>
            <p:cNvPr id="16" name="Picture 10">
              <a:extLst>
                <a:ext uri="{FF2B5EF4-FFF2-40B4-BE49-F238E27FC236}">
                  <a16:creationId xmlns:a16="http://schemas.microsoft.com/office/drawing/2014/main" id="{BD59D141-B9C3-44C2-8032-1BD51DC5427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03560" y="1128410"/>
              <a:ext cx="9443023" cy="10303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9" name="Rectangle 18">
              <a:extLst>
                <a:ext uri="{FF2B5EF4-FFF2-40B4-BE49-F238E27FC236}">
                  <a16:creationId xmlns:a16="http://schemas.microsoft.com/office/drawing/2014/main" id="{5EE4F5DA-C9FF-47A2-A5F5-4A09FFA221EE}"/>
                </a:ext>
              </a:extLst>
            </p:cNvPr>
            <p:cNvSpPr/>
            <p:nvPr/>
          </p:nvSpPr>
          <p:spPr>
            <a:xfrm>
              <a:off x="293843" y="1128410"/>
              <a:ext cx="1233054" cy="9193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GB" sz="2800" dirty="0">
                  <a:solidFill>
                    <a:schemeClr val="tx1"/>
                  </a:solidFill>
                </a:rPr>
                <a:t>V(</a:t>
              </a:r>
              <a:r>
                <a:rPr lang="el-GR" sz="2800" dirty="0">
                  <a:solidFill>
                    <a:schemeClr val="tx1"/>
                  </a:solidFill>
                </a:rPr>
                <a:t>φ</a:t>
              </a:r>
              <a:r>
                <a:rPr lang="fr-FR" sz="2800" dirty="0">
                  <a:solidFill>
                    <a:schemeClr val="tx1"/>
                  </a:solidFill>
                </a:rPr>
                <a:t>,</a:t>
              </a:r>
              <a:r>
                <a:rPr lang="el-GR" sz="2800" dirty="0">
                  <a:solidFill>
                    <a:schemeClr val="tx1"/>
                  </a:solidFill>
                </a:rPr>
                <a:t>λ</a:t>
              </a:r>
              <a:r>
                <a:rPr lang="fr-FR" sz="2800" dirty="0">
                  <a:solidFill>
                    <a:schemeClr val="tx1"/>
                  </a:solidFill>
                </a:rPr>
                <a:t>)</a:t>
              </a:r>
              <a:endParaRPr lang="en-GB" sz="2800" dirty="0">
                <a:solidFill>
                  <a:schemeClr val="tx1"/>
                </a:solidFill>
              </a:endParaRPr>
            </a:p>
          </p:txBody>
        </p:sp>
      </p:grpSp>
      <p:grpSp>
        <p:nvGrpSpPr>
          <p:cNvPr id="7" name="Groupe 6">
            <a:extLst>
              <a:ext uri="{FF2B5EF4-FFF2-40B4-BE49-F238E27FC236}">
                <a16:creationId xmlns:a16="http://schemas.microsoft.com/office/drawing/2014/main" id="{71D07328-F12A-4F9A-B031-31482DACDA3C}"/>
              </a:ext>
            </a:extLst>
          </p:cNvPr>
          <p:cNvGrpSpPr/>
          <p:nvPr/>
        </p:nvGrpSpPr>
        <p:grpSpPr>
          <a:xfrm>
            <a:off x="1909139" y="1150214"/>
            <a:ext cx="8432746" cy="841664"/>
            <a:chOff x="1909139" y="1150214"/>
            <a:chExt cx="8432746" cy="841664"/>
          </a:xfrm>
        </p:grpSpPr>
        <p:sp>
          <p:nvSpPr>
            <p:cNvPr id="17" name="Rectangle 16">
              <a:extLst>
                <a:ext uri="{FF2B5EF4-FFF2-40B4-BE49-F238E27FC236}">
                  <a16:creationId xmlns:a16="http://schemas.microsoft.com/office/drawing/2014/main" id="{DC342B39-0453-4073-9DC3-D88D75870071}"/>
                </a:ext>
              </a:extLst>
            </p:cNvPr>
            <p:cNvSpPr/>
            <p:nvPr/>
          </p:nvSpPr>
          <p:spPr>
            <a:xfrm>
              <a:off x="6702324" y="1220196"/>
              <a:ext cx="757715" cy="771682"/>
            </a:xfrm>
            <a:prstGeom prst="rect">
              <a:avLst/>
            </a:prstGeom>
            <a:solidFill>
              <a:srgbClr val="FF0909">
                <a:alpha val="3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8" name="Rectangle 17">
              <a:extLst>
                <a:ext uri="{FF2B5EF4-FFF2-40B4-BE49-F238E27FC236}">
                  <a16:creationId xmlns:a16="http://schemas.microsoft.com/office/drawing/2014/main" id="{BDCEB3F8-0120-46C1-92E7-612017D1CF93}"/>
                </a:ext>
              </a:extLst>
            </p:cNvPr>
            <p:cNvSpPr/>
            <p:nvPr/>
          </p:nvSpPr>
          <p:spPr>
            <a:xfrm>
              <a:off x="8674453" y="1220196"/>
              <a:ext cx="757715" cy="771682"/>
            </a:xfrm>
            <a:prstGeom prst="rect">
              <a:avLst/>
            </a:prstGeom>
            <a:solidFill>
              <a:srgbClr val="FF0909">
                <a:alpha val="3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Rectangle 19">
              <a:extLst>
                <a:ext uri="{FF2B5EF4-FFF2-40B4-BE49-F238E27FC236}">
                  <a16:creationId xmlns:a16="http://schemas.microsoft.com/office/drawing/2014/main" id="{62EE9CEA-0F85-49BF-A3E7-238E8E5484C7}"/>
                </a:ext>
              </a:extLst>
            </p:cNvPr>
            <p:cNvSpPr/>
            <p:nvPr/>
          </p:nvSpPr>
          <p:spPr>
            <a:xfrm>
              <a:off x="6237443" y="1382167"/>
              <a:ext cx="311281" cy="515193"/>
            </a:xfrm>
            <a:prstGeom prst="rect">
              <a:avLst/>
            </a:prstGeom>
            <a:solidFill>
              <a:srgbClr val="09FF20">
                <a:alpha val="3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1" name="Rectangle 20">
              <a:extLst>
                <a:ext uri="{FF2B5EF4-FFF2-40B4-BE49-F238E27FC236}">
                  <a16:creationId xmlns:a16="http://schemas.microsoft.com/office/drawing/2014/main" id="{AD4CCC34-D136-462C-9448-1B8D72C136A9}"/>
                </a:ext>
              </a:extLst>
            </p:cNvPr>
            <p:cNvSpPr/>
            <p:nvPr/>
          </p:nvSpPr>
          <p:spPr>
            <a:xfrm>
              <a:off x="8163063" y="1382165"/>
              <a:ext cx="311281" cy="515193"/>
            </a:xfrm>
            <a:prstGeom prst="rect">
              <a:avLst/>
            </a:prstGeom>
            <a:solidFill>
              <a:srgbClr val="09FF20">
                <a:alpha val="3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Rectangle 21">
              <a:extLst>
                <a:ext uri="{FF2B5EF4-FFF2-40B4-BE49-F238E27FC236}">
                  <a16:creationId xmlns:a16="http://schemas.microsoft.com/office/drawing/2014/main" id="{A69BF91E-EAAA-4412-9388-F7D8860401F7}"/>
                </a:ext>
              </a:extLst>
            </p:cNvPr>
            <p:cNvSpPr/>
            <p:nvPr/>
          </p:nvSpPr>
          <p:spPr>
            <a:xfrm>
              <a:off x="10030604" y="1382166"/>
              <a:ext cx="311281" cy="515193"/>
            </a:xfrm>
            <a:prstGeom prst="rect">
              <a:avLst/>
            </a:prstGeom>
            <a:solidFill>
              <a:srgbClr val="09FF20">
                <a:alpha val="3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tangle 22">
              <a:extLst>
                <a:ext uri="{FF2B5EF4-FFF2-40B4-BE49-F238E27FC236}">
                  <a16:creationId xmlns:a16="http://schemas.microsoft.com/office/drawing/2014/main" id="{19392529-BCF4-4F83-BB9C-6A215F9C8A83}"/>
                </a:ext>
              </a:extLst>
            </p:cNvPr>
            <p:cNvSpPr/>
            <p:nvPr/>
          </p:nvSpPr>
          <p:spPr>
            <a:xfrm>
              <a:off x="1909139" y="1178851"/>
              <a:ext cx="653952" cy="813027"/>
            </a:xfrm>
            <a:prstGeom prst="rect">
              <a:avLst/>
            </a:prstGeom>
            <a:solidFill>
              <a:srgbClr val="0C29FC">
                <a:alpha val="3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 name="Rectangle 24">
              <a:extLst>
                <a:ext uri="{FF2B5EF4-FFF2-40B4-BE49-F238E27FC236}">
                  <a16:creationId xmlns:a16="http://schemas.microsoft.com/office/drawing/2014/main" id="{23A5900D-6861-478D-9736-6FCAF7871982}"/>
                </a:ext>
              </a:extLst>
            </p:cNvPr>
            <p:cNvSpPr/>
            <p:nvPr/>
          </p:nvSpPr>
          <p:spPr>
            <a:xfrm>
              <a:off x="3893840" y="1164607"/>
              <a:ext cx="757715" cy="813027"/>
            </a:xfrm>
            <a:prstGeom prst="rect">
              <a:avLst/>
            </a:prstGeom>
            <a:solidFill>
              <a:srgbClr val="0C29FC">
                <a:alpha val="3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ectangle 25">
              <a:extLst>
                <a:ext uri="{FF2B5EF4-FFF2-40B4-BE49-F238E27FC236}">
                  <a16:creationId xmlns:a16="http://schemas.microsoft.com/office/drawing/2014/main" id="{85D3C190-5EE6-48B8-93ED-73442A751D49}"/>
                </a:ext>
              </a:extLst>
            </p:cNvPr>
            <p:cNvSpPr/>
            <p:nvPr/>
          </p:nvSpPr>
          <p:spPr>
            <a:xfrm>
              <a:off x="5105812" y="1150214"/>
              <a:ext cx="653952" cy="813027"/>
            </a:xfrm>
            <a:prstGeom prst="rect">
              <a:avLst/>
            </a:prstGeom>
            <a:solidFill>
              <a:srgbClr val="0C29FC">
                <a:alpha val="3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27" name="Titre 1">
            <a:extLst>
              <a:ext uri="{FF2B5EF4-FFF2-40B4-BE49-F238E27FC236}">
                <a16:creationId xmlns:a16="http://schemas.microsoft.com/office/drawing/2014/main" id="{76E37226-F41E-46E9-821B-62A3AEAEDB60}"/>
              </a:ext>
            </a:extLst>
          </p:cNvPr>
          <p:cNvSpPr>
            <a:spLocks noGrp="1"/>
          </p:cNvSpPr>
          <p:nvPr>
            <p:ph type="ctrTitle"/>
          </p:nvPr>
        </p:nvSpPr>
        <p:spPr>
          <a:xfrm>
            <a:off x="187728" y="100094"/>
            <a:ext cx="8494508" cy="1129200"/>
          </a:xfrm>
        </p:spPr>
        <p:txBody>
          <a:bodyPr/>
          <a:lstStyle/>
          <a:p>
            <a:r>
              <a:rPr lang="fr-FR" sz="6000" dirty="0" err="1"/>
              <a:t>Spherical</a:t>
            </a:r>
            <a:r>
              <a:rPr lang="fr-FR" sz="6000" dirty="0"/>
              <a:t> </a:t>
            </a:r>
            <a:r>
              <a:rPr lang="fr-FR" sz="6000" dirty="0" err="1"/>
              <a:t>Harmonics</a:t>
            </a:r>
            <a:endParaRPr lang="fr-FR" sz="6000" dirty="0"/>
          </a:p>
        </p:txBody>
      </p:sp>
    </p:spTree>
    <p:extLst>
      <p:ext uri="{BB962C8B-B14F-4D97-AF65-F5344CB8AC3E}">
        <p14:creationId xmlns:p14="http://schemas.microsoft.com/office/powerpoint/2010/main" val="2502702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848746" y="1863112"/>
            <a:ext cx="8494508" cy="3131776"/>
          </a:xfrm>
        </p:spPr>
        <p:txBody>
          <a:bodyPr/>
          <a:lstStyle/>
          <a:p>
            <a:r>
              <a:rPr lang="fr-FR" sz="6000" dirty="0"/>
              <a:t>Gravity Simulation </a:t>
            </a:r>
            <a:br>
              <a:rPr lang="fr-FR" sz="6000" dirty="0"/>
            </a:br>
            <a:r>
              <a:rPr lang="fr-FR" sz="6000" dirty="0"/>
              <a:t>Mission</a:t>
            </a:r>
          </a:p>
        </p:txBody>
      </p:sp>
      <p:sp>
        <p:nvSpPr>
          <p:cNvPr id="4" name="Espace réservé du numéro de diapositive 3"/>
          <p:cNvSpPr>
            <a:spLocks noGrp="1"/>
          </p:cNvSpPr>
          <p:nvPr>
            <p:ph type="sldNum" sz="quarter" idx="12"/>
          </p:nvPr>
        </p:nvSpPr>
        <p:spPr/>
        <p:txBody>
          <a:bodyPr/>
          <a:lstStyle/>
          <a:p>
            <a:fld id="{9E937E72-11F5-44A2-9DC0-74EEC05A6D21}" type="slidenum">
              <a:rPr lang="en-US" smtClean="0"/>
              <a:pPr/>
              <a:t>13</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sp>
        <p:nvSpPr>
          <p:cNvPr id="18" name="AutoShape 9" descr="&#10;V=\frac{GM}{r}\left(1+{\sum_{n=2}^{n_\text{max}}}\left(\frac{a}{r}\right)^n{\sum_{m=0}^n}&#10;\overline{P}_{nm}(\sin\phi)\left[\overline{C}_{nm}\cos m\lambda+\overline{S}_{nm}\sin m\lambda\right]\right),&#10;"/>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spTree>
    <p:extLst>
      <p:ext uri="{BB962C8B-B14F-4D97-AF65-F5344CB8AC3E}">
        <p14:creationId xmlns:p14="http://schemas.microsoft.com/office/powerpoint/2010/main" val="6005699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sz="6000" dirty="0"/>
              <a:t>Mission </a:t>
            </a:r>
            <a:r>
              <a:rPr lang="fr-FR" sz="6000" dirty="0" err="1"/>
              <a:t>steps</a:t>
            </a:r>
            <a:endParaRPr lang="fr-FR" sz="6000" dirty="0"/>
          </a:p>
        </p:txBody>
      </p:sp>
      <p:sp>
        <p:nvSpPr>
          <p:cNvPr id="4" name="Espace réservé du numéro de diapositive 3"/>
          <p:cNvSpPr>
            <a:spLocks noGrp="1"/>
          </p:cNvSpPr>
          <p:nvPr>
            <p:ph type="sldNum" sz="quarter" idx="12"/>
          </p:nvPr>
        </p:nvSpPr>
        <p:spPr/>
        <p:txBody>
          <a:bodyPr/>
          <a:lstStyle/>
          <a:p>
            <a:fld id="{9E937E72-11F5-44A2-9DC0-74EEC05A6D21}" type="slidenum">
              <a:rPr lang="en-US" smtClean="0"/>
              <a:pPr/>
              <a:t>14</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grpSp>
        <p:nvGrpSpPr>
          <p:cNvPr id="7" name="Groupe 6">
            <a:extLst>
              <a:ext uri="{FF2B5EF4-FFF2-40B4-BE49-F238E27FC236}">
                <a16:creationId xmlns:a16="http://schemas.microsoft.com/office/drawing/2014/main" id="{AE0C3017-C8F5-4329-A811-750E972D238A}"/>
              </a:ext>
            </a:extLst>
          </p:cNvPr>
          <p:cNvGrpSpPr/>
          <p:nvPr/>
        </p:nvGrpSpPr>
        <p:grpSpPr>
          <a:xfrm>
            <a:off x="8056185" y="847597"/>
            <a:ext cx="3914370" cy="4177525"/>
            <a:chOff x="7736127" y="1213396"/>
            <a:chExt cx="3914370" cy="4177525"/>
          </a:xfrm>
        </p:grpSpPr>
        <p:sp>
          <p:nvSpPr>
            <p:cNvPr id="3" name="Ellipse 2">
              <a:extLst>
                <a:ext uri="{FF2B5EF4-FFF2-40B4-BE49-F238E27FC236}">
                  <a16:creationId xmlns:a16="http://schemas.microsoft.com/office/drawing/2014/main" id="{33E3F29E-9B54-4A9D-84B9-DF64321362C8}"/>
                </a:ext>
              </a:extLst>
            </p:cNvPr>
            <p:cNvSpPr/>
            <p:nvPr/>
          </p:nvSpPr>
          <p:spPr>
            <a:xfrm>
              <a:off x="7883236" y="1842655"/>
              <a:ext cx="3767261" cy="3548266"/>
            </a:xfrm>
            <a:prstGeom prst="ellipse">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Image 8">
              <a:extLst>
                <a:ext uri="{FF2B5EF4-FFF2-40B4-BE49-F238E27FC236}">
                  <a16:creationId xmlns:a16="http://schemas.microsoft.com/office/drawing/2014/main" id="{9C1BC06C-3590-4084-9D51-51CD71F5B6A9}"/>
                </a:ext>
              </a:extLst>
            </p:cNvPr>
            <p:cNvPicPr>
              <a:picLocks noChangeAspect="1"/>
            </p:cNvPicPr>
            <p:nvPr/>
          </p:nvPicPr>
          <p:blipFill rotWithShape="1">
            <a:blip r:embed="rId2"/>
            <a:srcRect l="13538" r="19274" b="23384"/>
            <a:stretch/>
          </p:blipFill>
          <p:spPr>
            <a:xfrm>
              <a:off x="7759371" y="1996866"/>
              <a:ext cx="1191491" cy="1432134"/>
            </a:xfrm>
            <a:prstGeom prst="snip2SameRect">
              <a:avLst>
                <a:gd name="adj1" fmla="val 36980"/>
                <a:gd name="adj2" fmla="val 0"/>
              </a:avLst>
            </a:prstGeom>
          </p:spPr>
        </p:pic>
        <p:pic>
          <p:nvPicPr>
            <p:cNvPr id="6" name="Picture 7" descr="Résultat de recherche d'images pour &quot;geoide&quot;">
              <a:extLst>
                <a:ext uri="{FF2B5EF4-FFF2-40B4-BE49-F238E27FC236}">
                  <a16:creationId xmlns:a16="http://schemas.microsoft.com/office/drawing/2014/main" id="{F496AB7F-F2EF-4615-A1D5-F3F1EEC058D5}"/>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0770" t="6058" r="11282" b="7292"/>
            <a:stretch/>
          </p:blipFill>
          <p:spPr bwMode="auto">
            <a:xfrm>
              <a:off x="8570092" y="2438401"/>
              <a:ext cx="2414227" cy="2366576"/>
            </a:xfrm>
            <a:prstGeom prst="ellipse">
              <a:avLst/>
            </a:prstGeom>
            <a:noFill/>
            <a:extLst>
              <a:ext uri="{909E8E84-426E-40DD-AFC4-6F175D3DCCD1}">
                <a14:hiddenFill xmlns:a14="http://schemas.microsoft.com/office/drawing/2010/main">
                  <a:solidFill>
                    <a:srgbClr val="FFFFFF"/>
                  </a:solidFill>
                </a14:hiddenFill>
              </a:ext>
            </a:extLst>
          </p:spPr>
        </p:pic>
        <p:sp>
          <p:nvSpPr>
            <p:cNvPr id="10" name="ZoneTexte 9">
              <a:extLst>
                <a:ext uri="{FF2B5EF4-FFF2-40B4-BE49-F238E27FC236}">
                  <a16:creationId xmlns:a16="http://schemas.microsoft.com/office/drawing/2014/main" id="{8824010E-DC45-499D-8528-7CA84E6246F8}"/>
                </a:ext>
              </a:extLst>
            </p:cNvPr>
            <p:cNvSpPr txBox="1"/>
            <p:nvPr/>
          </p:nvSpPr>
          <p:spPr>
            <a:xfrm rot="18736713">
              <a:off x="7199800" y="1749723"/>
              <a:ext cx="1780540" cy="707886"/>
            </a:xfrm>
            <a:prstGeom prst="rect">
              <a:avLst/>
            </a:prstGeom>
            <a:noFill/>
          </p:spPr>
          <p:txBody>
            <a:bodyPr wrap="square" rtlCol="0">
              <a:spAutoFit/>
            </a:bodyPr>
            <a:lstStyle/>
            <a:p>
              <a:r>
                <a:rPr lang="en-US" sz="4000" b="1" dirty="0">
                  <a:ln w="9525">
                    <a:solidFill>
                      <a:schemeClr val="bg1"/>
                    </a:solidFill>
                    <a:prstDash val="solid"/>
                  </a:ln>
                  <a:effectLst>
                    <a:outerShdw blurRad="12700" dist="38100" dir="2700000" algn="tl" rotWithShape="0">
                      <a:schemeClr val="bg1">
                        <a:lumMod val="50000"/>
                      </a:schemeClr>
                    </a:outerShdw>
                  </a:effectLst>
                </a:rPr>
                <a:t>(X, Y, Z)</a:t>
              </a:r>
            </a:p>
          </p:txBody>
        </p:sp>
      </p:grpSp>
      <p:sp>
        <p:nvSpPr>
          <p:cNvPr id="11" name="ZoneTexte 10">
            <a:extLst>
              <a:ext uri="{FF2B5EF4-FFF2-40B4-BE49-F238E27FC236}">
                <a16:creationId xmlns:a16="http://schemas.microsoft.com/office/drawing/2014/main" id="{B9EE9FF3-9219-4384-9F04-68B0AA7EA150}"/>
              </a:ext>
            </a:extLst>
          </p:cNvPr>
          <p:cNvSpPr txBox="1"/>
          <p:nvPr/>
        </p:nvSpPr>
        <p:spPr>
          <a:xfrm>
            <a:off x="187727" y="1229294"/>
            <a:ext cx="7727791" cy="4832092"/>
          </a:xfrm>
          <a:prstGeom prst="rect">
            <a:avLst/>
          </a:prstGeom>
          <a:noFill/>
        </p:spPr>
        <p:txBody>
          <a:bodyPr wrap="square" rtlCol="0">
            <a:spAutoFit/>
          </a:bodyPr>
          <a:lstStyle/>
          <a:p>
            <a:pPr marL="342900" indent="-342900">
              <a:buFont typeface="+mj-lt"/>
              <a:buAutoNum type="arabicPeriod"/>
            </a:pPr>
            <a:r>
              <a:rPr lang="en-GB" sz="2800" dirty="0"/>
              <a:t>Simulate Earth’s Gravity Field</a:t>
            </a:r>
          </a:p>
          <a:p>
            <a:pPr marL="342900" indent="-342900">
              <a:buFont typeface="+mj-lt"/>
              <a:buAutoNum type="arabicPeriod"/>
            </a:pPr>
            <a:endParaRPr lang="en-GB" sz="2800" dirty="0"/>
          </a:p>
          <a:p>
            <a:pPr marL="342900" indent="-342900">
              <a:buFont typeface="+mj-lt"/>
              <a:buAutoNum type="arabicPeriod"/>
            </a:pPr>
            <a:r>
              <a:rPr lang="en-GB" sz="2800" dirty="0"/>
              <a:t>Generate satellite orbits from the simulated field</a:t>
            </a:r>
          </a:p>
          <a:p>
            <a:pPr marL="342900" indent="-342900">
              <a:buFont typeface="+mj-lt"/>
              <a:buAutoNum type="arabicPeriod"/>
            </a:pPr>
            <a:endParaRPr lang="en-GB" sz="2800" dirty="0"/>
          </a:p>
          <a:p>
            <a:pPr marL="342900" indent="-342900">
              <a:buFont typeface="+mj-lt"/>
              <a:buAutoNum type="arabicPeriod"/>
            </a:pPr>
            <a:r>
              <a:rPr lang="en-GB" sz="2800" dirty="0"/>
              <a:t>Derive the satellite’s acceleration from the generated satellite positions</a:t>
            </a:r>
          </a:p>
          <a:p>
            <a:pPr marL="342900" indent="-342900">
              <a:buFont typeface="+mj-lt"/>
              <a:buAutoNum type="arabicPeriod"/>
            </a:pPr>
            <a:endParaRPr lang="en-GB" sz="2800" dirty="0"/>
          </a:p>
          <a:p>
            <a:pPr marL="342900" indent="-342900">
              <a:buFont typeface="+mj-lt"/>
              <a:buAutoNum type="arabicPeriod"/>
            </a:pPr>
            <a:r>
              <a:rPr lang="en-GB" sz="2800" dirty="0"/>
              <a:t>Solve for SH coefficients of the geoid from the satellite’s acceleration only</a:t>
            </a:r>
          </a:p>
          <a:p>
            <a:pPr marL="342900" indent="-342900">
              <a:buFont typeface="+mj-lt"/>
              <a:buAutoNum type="arabicPeriod"/>
            </a:pPr>
            <a:endParaRPr lang="en-GB" sz="2800" dirty="0"/>
          </a:p>
          <a:p>
            <a:pPr marL="342900" indent="-342900">
              <a:buFont typeface="+mj-lt"/>
              <a:buAutoNum type="arabicPeriod"/>
            </a:pPr>
            <a:r>
              <a:rPr lang="en-GB" sz="2800" dirty="0"/>
              <a:t>Answer mission questions</a:t>
            </a:r>
          </a:p>
        </p:txBody>
      </p:sp>
      <mc:AlternateContent xmlns:mc="http://schemas.openxmlformats.org/markup-compatibility/2006" xmlns:a14="http://schemas.microsoft.com/office/drawing/2010/main">
        <mc:Choice Requires="a14">
          <p:sp>
            <p:nvSpPr>
              <p:cNvPr id="12" name="ZoneTexte 11">
                <a:extLst>
                  <a:ext uri="{FF2B5EF4-FFF2-40B4-BE49-F238E27FC236}">
                    <a16:creationId xmlns:a16="http://schemas.microsoft.com/office/drawing/2014/main" id="{D8AF0F57-5714-463D-A533-BD89A59CA593}"/>
                  </a:ext>
                </a:extLst>
              </p:cNvPr>
              <p:cNvSpPr txBox="1"/>
              <p:nvPr/>
            </p:nvSpPr>
            <p:spPr>
              <a:xfrm>
                <a:off x="9268799" y="5407297"/>
                <a:ext cx="2065950" cy="592406"/>
              </a:xfrm>
              <a:prstGeom prst="rect">
                <a:avLst/>
              </a:prstGeom>
              <a:noFill/>
            </p:spPr>
            <p:txBody>
              <a:bodyPr wrap="none" lIns="0" tIns="0" rIns="0" bIns="0" rtlCol="0">
                <a:spAutoFit/>
              </a:bodyPr>
              <a:lstStyle/>
              <a:p>
                <a14:m>
                  <m:oMath xmlns:m="http://schemas.openxmlformats.org/officeDocument/2006/math">
                    <m:acc>
                      <m:accPr>
                        <m:chr m:val="̅"/>
                        <m:ctrlPr>
                          <a:rPr lang="en-GB" sz="3600" i="1" smtClean="0">
                            <a:latin typeface="Cambria Math" panose="02040503050406030204" pitchFamily="18" charset="0"/>
                          </a:rPr>
                        </m:ctrlPr>
                      </m:accPr>
                      <m:e>
                        <m:sSub>
                          <m:sSubPr>
                            <m:ctrlPr>
                              <a:rPr lang="en-GB" sz="3600" i="1">
                                <a:latin typeface="Cambria Math" panose="02040503050406030204" pitchFamily="18" charset="0"/>
                              </a:rPr>
                            </m:ctrlPr>
                          </m:sSubPr>
                          <m:e>
                            <m:r>
                              <a:rPr lang="fr-FR" sz="3600" i="1">
                                <a:latin typeface="Cambria Math" panose="02040503050406030204" pitchFamily="18" charset="0"/>
                              </a:rPr>
                              <m:t>𝐶</m:t>
                            </m:r>
                          </m:e>
                          <m:sub>
                            <m:r>
                              <a:rPr lang="fr-FR" sz="3600" i="1">
                                <a:latin typeface="Cambria Math" panose="02040503050406030204" pitchFamily="18" charset="0"/>
                              </a:rPr>
                              <m:t>𝑛</m:t>
                            </m:r>
                            <m:r>
                              <a:rPr lang="fr-FR" sz="3600" i="1">
                                <a:latin typeface="Cambria Math" panose="02040503050406030204" pitchFamily="18" charset="0"/>
                              </a:rPr>
                              <m:t>,</m:t>
                            </m:r>
                            <m:r>
                              <a:rPr lang="fr-FR" sz="3600" i="1">
                                <a:latin typeface="Cambria Math" panose="02040503050406030204" pitchFamily="18" charset="0"/>
                              </a:rPr>
                              <m:t>𝑚</m:t>
                            </m:r>
                          </m:sub>
                        </m:sSub>
                      </m:e>
                    </m:acc>
                  </m:oMath>
                </a14:m>
                <a:r>
                  <a:rPr lang="en-GB" sz="3600" dirty="0"/>
                  <a:t> , </a:t>
                </a:r>
                <a14:m>
                  <m:oMath xmlns:m="http://schemas.openxmlformats.org/officeDocument/2006/math">
                    <m:acc>
                      <m:accPr>
                        <m:chr m:val="̅"/>
                        <m:ctrlPr>
                          <a:rPr lang="en-GB" sz="3600" i="1">
                            <a:latin typeface="Cambria Math" panose="02040503050406030204" pitchFamily="18" charset="0"/>
                          </a:rPr>
                        </m:ctrlPr>
                      </m:accPr>
                      <m:e>
                        <m:sSub>
                          <m:sSubPr>
                            <m:ctrlPr>
                              <a:rPr lang="en-GB" sz="3600" i="1">
                                <a:latin typeface="Cambria Math" panose="02040503050406030204" pitchFamily="18" charset="0"/>
                              </a:rPr>
                            </m:ctrlPr>
                          </m:sSubPr>
                          <m:e>
                            <m:r>
                              <a:rPr lang="fr-FR" sz="3600" b="0" i="1" smtClean="0">
                                <a:latin typeface="Cambria Math" panose="02040503050406030204" pitchFamily="18" charset="0"/>
                              </a:rPr>
                              <m:t>𝑆</m:t>
                            </m:r>
                          </m:e>
                          <m:sub>
                            <m:r>
                              <a:rPr lang="fr-FR" sz="3600" i="1">
                                <a:latin typeface="Cambria Math" panose="02040503050406030204" pitchFamily="18" charset="0"/>
                              </a:rPr>
                              <m:t>𝑛</m:t>
                            </m:r>
                            <m:r>
                              <a:rPr lang="fr-FR" sz="3600" i="1">
                                <a:latin typeface="Cambria Math" panose="02040503050406030204" pitchFamily="18" charset="0"/>
                              </a:rPr>
                              <m:t>,</m:t>
                            </m:r>
                            <m:r>
                              <a:rPr lang="fr-FR" sz="3600" i="1">
                                <a:latin typeface="Cambria Math" panose="02040503050406030204" pitchFamily="18" charset="0"/>
                              </a:rPr>
                              <m:t>𝑚</m:t>
                            </m:r>
                          </m:sub>
                        </m:sSub>
                      </m:e>
                    </m:acc>
                  </m:oMath>
                </a14:m>
                <a:endParaRPr lang="en-GB" sz="3600" dirty="0"/>
              </a:p>
            </p:txBody>
          </p:sp>
        </mc:Choice>
        <mc:Fallback xmlns="">
          <p:sp>
            <p:nvSpPr>
              <p:cNvPr id="12" name="ZoneTexte 11">
                <a:extLst>
                  <a:ext uri="{FF2B5EF4-FFF2-40B4-BE49-F238E27FC236}">
                    <a16:creationId xmlns:a16="http://schemas.microsoft.com/office/drawing/2014/main" id="{D8AF0F57-5714-463D-A533-BD89A59CA593}"/>
                  </a:ext>
                </a:extLst>
              </p:cNvPr>
              <p:cNvSpPr txBox="1">
                <a:spLocks noRot="1" noChangeAspect="1" noMove="1" noResize="1" noEditPoints="1" noAdjustHandles="1" noChangeArrowheads="1" noChangeShapeType="1" noTextEdit="1"/>
              </p:cNvSpPr>
              <p:nvPr/>
            </p:nvSpPr>
            <p:spPr>
              <a:xfrm>
                <a:off x="9268799" y="5407297"/>
                <a:ext cx="2065950" cy="592406"/>
              </a:xfrm>
              <a:prstGeom prst="rect">
                <a:avLst/>
              </a:prstGeom>
              <a:blipFill>
                <a:blip r:embed="rId4"/>
                <a:stretch>
                  <a:fillRect t="-19588" b="-44330"/>
                </a:stretch>
              </a:blipFill>
            </p:spPr>
            <p:txBody>
              <a:bodyPr/>
              <a:lstStyle/>
              <a:p>
                <a:r>
                  <a:rPr lang="en-GB">
                    <a:noFill/>
                  </a:rPr>
                  <a:t> </a:t>
                </a:r>
              </a:p>
            </p:txBody>
          </p:sp>
        </mc:Fallback>
      </mc:AlternateContent>
    </p:spTree>
    <p:extLst>
      <p:ext uri="{BB962C8B-B14F-4D97-AF65-F5344CB8AC3E}">
        <p14:creationId xmlns:p14="http://schemas.microsoft.com/office/powerpoint/2010/main" val="23922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sz="6000" dirty="0"/>
              <a:t>Mission Questions</a:t>
            </a:r>
          </a:p>
        </p:txBody>
      </p:sp>
      <p:sp>
        <p:nvSpPr>
          <p:cNvPr id="4" name="Espace réservé du numéro de diapositive 3"/>
          <p:cNvSpPr>
            <a:spLocks noGrp="1"/>
          </p:cNvSpPr>
          <p:nvPr>
            <p:ph type="sldNum" sz="quarter" idx="12"/>
          </p:nvPr>
        </p:nvSpPr>
        <p:spPr/>
        <p:txBody>
          <a:bodyPr/>
          <a:lstStyle/>
          <a:p>
            <a:fld id="{9E937E72-11F5-44A2-9DC0-74EEC05A6D21}" type="slidenum">
              <a:rPr lang="en-US" smtClean="0"/>
              <a:pPr/>
              <a:t>15</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sp>
        <p:nvSpPr>
          <p:cNvPr id="11" name="ZoneTexte 10">
            <a:extLst>
              <a:ext uri="{FF2B5EF4-FFF2-40B4-BE49-F238E27FC236}">
                <a16:creationId xmlns:a16="http://schemas.microsoft.com/office/drawing/2014/main" id="{B9EE9FF3-9219-4384-9F04-68B0AA7EA150}"/>
              </a:ext>
            </a:extLst>
          </p:cNvPr>
          <p:cNvSpPr txBox="1"/>
          <p:nvPr/>
        </p:nvSpPr>
        <p:spPr>
          <a:xfrm>
            <a:off x="187728" y="1076893"/>
            <a:ext cx="11283837" cy="5078313"/>
          </a:xfrm>
          <a:prstGeom prst="rect">
            <a:avLst/>
          </a:prstGeom>
          <a:noFill/>
        </p:spPr>
        <p:txBody>
          <a:bodyPr wrap="square" rtlCol="0">
            <a:spAutoFit/>
          </a:bodyPr>
          <a:lstStyle/>
          <a:p>
            <a:r>
              <a:rPr lang="en-GB" dirty="0"/>
              <a:t>Build tools to answer :</a:t>
            </a:r>
          </a:p>
          <a:p>
            <a:pPr marL="342900" indent="-342900">
              <a:buFont typeface="+mj-lt"/>
              <a:buAutoNum type="arabicPeriod"/>
            </a:pPr>
            <a:r>
              <a:rPr lang="en-GB" dirty="0"/>
              <a:t>What is the spatial resolution we desire for the geoid SH solution? </a:t>
            </a:r>
          </a:p>
          <a:p>
            <a:pPr marL="914400" lvl="1" indent="-457200">
              <a:buFontTx/>
              <a:buChar char="-"/>
            </a:pPr>
            <a:r>
              <a:rPr lang="en-GB" dirty="0"/>
              <a:t>How do we measure it?</a:t>
            </a:r>
          </a:p>
          <a:p>
            <a:pPr marL="914400" lvl="1" indent="-457200">
              <a:buFontTx/>
              <a:buChar char="-"/>
            </a:pPr>
            <a:r>
              <a:rPr lang="en-GB" dirty="0"/>
              <a:t>Along the surface (400km?) and in the Geoid height value (5mm?)</a:t>
            </a:r>
          </a:p>
          <a:p>
            <a:pPr marL="914400" lvl="1" indent="-457200">
              <a:buFontTx/>
              <a:buChar char="-"/>
            </a:pPr>
            <a:r>
              <a:rPr lang="en-GB" dirty="0"/>
              <a:t>How many degrees of SH does that come back to</a:t>
            </a:r>
          </a:p>
          <a:p>
            <a:pPr marL="342900" indent="-342900">
              <a:buFont typeface="+mj-lt"/>
              <a:buAutoNum type="arabicPeriod"/>
            </a:pPr>
            <a:r>
              <a:rPr lang="en-GB" dirty="0"/>
              <a:t>What sampling frequency to set the receiver at? </a:t>
            </a:r>
          </a:p>
          <a:p>
            <a:pPr marL="914400" lvl="1" indent="-457200">
              <a:buFontTx/>
              <a:buChar char="-"/>
            </a:pPr>
            <a:r>
              <a:rPr lang="en-GB" dirty="0"/>
              <a:t>How much data will be generated in consequence?</a:t>
            </a:r>
          </a:p>
          <a:p>
            <a:pPr marL="342900" indent="-342900">
              <a:buFont typeface="+mj-lt"/>
              <a:buAutoNum type="arabicPeriod"/>
            </a:pPr>
            <a:r>
              <a:rPr lang="en-GB" dirty="0"/>
              <a:t>How low must the satellite’s altitude be to obtain the wanted resolution?</a:t>
            </a:r>
          </a:p>
          <a:p>
            <a:pPr marL="342900" indent="-342900">
              <a:buFont typeface="+mj-lt"/>
              <a:buAutoNum type="arabicPeriod"/>
            </a:pPr>
            <a:r>
              <a:rPr lang="en-GB" dirty="0"/>
              <a:t>How many orbits (or sections of an orbit) will be necessary to obtain the wanted resolution? </a:t>
            </a:r>
          </a:p>
          <a:p>
            <a:pPr marL="914400" lvl="1" indent="-457200">
              <a:buFontTx/>
              <a:buChar char="-"/>
            </a:pPr>
            <a:r>
              <a:rPr lang="en-GB" dirty="0"/>
              <a:t>How much time does that represent compared to the lifetime of the CubeSat?</a:t>
            </a:r>
          </a:p>
          <a:p>
            <a:pPr marL="342900" indent="-342900">
              <a:buFont typeface="+mj-lt"/>
              <a:buAutoNum type="arabicPeriod"/>
            </a:pPr>
            <a:r>
              <a:rPr lang="en-GB" dirty="0"/>
              <a:t>How many degrees of SH will be necessary to observe time-variations? </a:t>
            </a:r>
          </a:p>
          <a:p>
            <a:endParaRPr lang="en-GB" dirty="0"/>
          </a:p>
          <a:p>
            <a:r>
              <a:rPr lang="en-GB" dirty="0"/>
              <a:t>Some extra stuff:</a:t>
            </a:r>
          </a:p>
          <a:p>
            <a:pPr marL="342900" indent="-342900">
              <a:buFont typeface="+mj-lt"/>
              <a:buAutoNum type="arabicPeriod"/>
            </a:pPr>
            <a:r>
              <a:rPr lang="en-GB" dirty="0"/>
              <a:t>How much does orbit eccentricity affect the results? Polar? ISS? </a:t>
            </a:r>
          </a:p>
          <a:p>
            <a:pPr marL="342900" indent="-342900">
              <a:buFont typeface="+mj-lt"/>
              <a:buAutoNum type="arabicPeriod"/>
            </a:pPr>
            <a:r>
              <a:rPr lang="en-GB" dirty="0"/>
              <a:t>Is it possible </a:t>
            </a:r>
            <a:r>
              <a:rPr lang="en-GB"/>
              <a:t>to assess CS </a:t>
            </a:r>
            <a:r>
              <a:rPr lang="en-GB" dirty="0"/>
              <a:t>acceleration along the transverse axis and the direction axis </a:t>
            </a:r>
          </a:p>
          <a:p>
            <a:pPr marL="342900" indent="-342900">
              <a:buFont typeface="+mj-lt"/>
              <a:buAutoNum type="arabicPeriod"/>
            </a:pPr>
            <a:endParaRPr lang="en-GB" dirty="0"/>
          </a:p>
          <a:p>
            <a:pPr marL="342900" indent="-342900">
              <a:buFont typeface="+mj-lt"/>
              <a:buAutoNum type="arabicPeriod"/>
            </a:pPr>
            <a:endParaRPr lang="en-GB" dirty="0"/>
          </a:p>
          <a:p>
            <a:pPr marL="342900" indent="-342900">
              <a:buFont typeface="+mj-lt"/>
              <a:buAutoNum type="arabicPeriod"/>
            </a:pPr>
            <a:r>
              <a:rPr lang="en-GB" dirty="0"/>
              <a:t> </a:t>
            </a:r>
          </a:p>
        </p:txBody>
      </p:sp>
    </p:spTree>
    <p:extLst>
      <p:ext uri="{BB962C8B-B14F-4D97-AF65-F5344CB8AC3E}">
        <p14:creationId xmlns:p14="http://schemas.microsoft.com/office/powerpoint/2010/main" val="3630694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848746" y="2389584"/>
            <a:ext cx="8494508" cy="3131776"/>
          </a:xfrm>
        </p:spPr>
        <p:txBody>
          <a:bodyPr/>
          <a:lstStyle/>
          <a:p>
            <a:r>
              <a:rPr lang="fr-FR" sz="6000" dirty="0"/>
              <a:t>Work </a:t>
            </a:r>
            <a:r>
              <a:rPr lang="fr-FR" sz="6000" dirty="0" err="1"/>
              <a:t>Done</a:t>
            </a:r>
            <a:br>
              <a:rPr lang="fr-FR" sz="6000" dirty="0"/>
            </a:br>
            <a:br>
              <a:rPr lang="fr-FR" sz="6000" dirty="0"/>
            </a:br>
            <a:r>
              <a:rPr lang="fr-FR" sz="3600" dirty="0"/>
              <a:t>(as of 08/11/2019)</a:t>
            </a:r>
            <a:endParaRPr lang="fr-FR" sz="6000" dirty="0"/>
          </a:p>
        </p:txBody>
      </p:sp>
      <p:sp>
        <p:nvSpPr>
          <p:cNvPr id="4" name="Espace réservé du numéro de diapositive 3"/>
          <p:cNvSpPr>
            <a:spLocks noGrp="1"/>
          </p:cNvSpPr>
          <p:nvPr>
            <p:ph type="sldNum" sz="quarter" idx="12"/>
          </p:nvPr>
        </p:nvSpPr>
        <p:spPr/>
        <p:txBody>
          <a:bodyPr/>
          <a:lstStyle/>
          <a:p>
            <a:fld id="{9E937E72-11F5-44A2-9DC0-74EEC05A6D21}" type="slidenum">
              <a:rPr lang="en-US" smtClean="0"/>
              <a:pPr/>
              <a:t>16</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sp>
        <p:nvSpPr>
          <p:cNvPr id="18" name="AutoShape 9" descr="&#10;V=\frac{GM}{r}\left(1+{\sum_{n=2}^{n_\text{max}}}\left(\frac{a}{r}\right)^n{\sum_{m=0}^n}&#10;\overline{P}_{nm}(\sin\phi)\left[\overline{C}_{nm}\cos m\lambda+\overline{S}_{nm}\sin m\lambda\right]\right),&#10;"/>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spTree>
    <p:extLst>
      <p:ext uri="{BB962C8B-B14F-4D97-AF65-F5344CB8AC3E}">
        <p14:creationId xmlns:p14="http://schemas.microsoft.com/office/powerpoint/2010/main" val="452573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sz="6000" dirty="0"/>
              <a:t>Gravity Simulation</a:t>
            </a:r>
          </a:p>
        </p:txBody>
      </p:sp>
      <p:sp>
        <p:nvSpPr>
          <p:cNvPr id="4" name="Espace réservé du numéro de diapositive 3"/>
          <p:cNvSpPr>
            <a:spLocks noGrp="1"/>
          </p:cNvSpPr>
          <p:nvPr>
            <p:ph type="sldNum" sz="quarter" idx="12"/>
          </p:nvPr>
        </p:nvSpPr>
        <p:spPr/>
        <p:txBody>
          <a:bodyPr/>
          <a:lstStyle/>
          <a:p>
            <a:fld id="{9E937E72-11F5-44A2-9DC0-74EEC05A6D21}" type="slidenum">
              <a:rPr lang="en-US" smtClean="0"/>
              <a:pPr/>
              <a:t>17</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pic>
        <p:nvPicPr>
          <p:cNvPr id="6" name="Image 5">
            <a:extLst>
              <a:ext uri="{FF2B5EF4-FFF2-40B4-BE49-F238E27FC236}">
                <a16:creationId xmlns:a16="http://schemas.microsoft.com/office/drawing/2014/main" id="{D8EEAB39-3457-4FAB-8694-74449EA7C2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8896" y="1234435"/>
            <a:ext cx="5852172" cy="4389129"/>
          </a:xfrm>
          <a:prstGeom prst="rect">
            <a:avLst/>
          </a:prstGeom>
        </p:spPr>
      </p:pic>
      <p:pic>
        <p:nvPicPr>
          <p:cNvPr id="1026" name="Picture 2" descr="Résultat de recherche d'images pour &quot;computer meme win kid&quot;">
            <a:extLst>
              <a:ext uri="{FF2B5EF4-FFF2-40B4-BE49-F238E27FC236}">
                <a16:creationId xmlns:a16="http://schemas.microsoft.com/office/drawing/2014/main" id="{AFA0C150-152F-4901-84A4-494F58C91D1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3281"/>
          <a:stretch/>
        </p:blipFill>
        <p:spPr bwMode="auto">
          <a:xfrm>
            <a:off x="7863943" y="1676400"/>
            <a:ext cx="2819161" cy="3720862"/>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8" name="ZoneTexte 7">
                <a:extLst>
                  <a:ext uri="{FF2B5EF4-FFF2-40B4-BE49-F238E27FC236}">
                    <a16:creationId xmlns:a16="http://schemas.microsoft.com/office/drawing/2014/main" id="{42FE92E4-94BC-4714-95D2-DBD06CE75196}"/>
                  </a:ext>
                </a:extLst>
              </p:cNvPr>
              <p:cNvSpPr txBox="1"/>
              <p:nvPr/>
            </p:nvSpPr>
            <p:spPr>
              <a:xfrm>
                <a:off x="1025236" y="5623564"/>
                <a:ext cx="8160328" cy="461665"/>
              </a:xfrm>
              <a:prstGeom prst="rect">
                <a:avLst/>
              </a:prstGeom>
              <a:noFill/>
            </p:spPr>
            <p:txBody>
              <a:bodyPr wrap="square" rtlCol="0">
                <a:spAutoFit/>
              </a:bodyPr>
              <a:lstStyle/>
              <a:p>
                <a:r>
                  <a:rPr lang="fr-FR" sz="2400" dirty="0"/>
                  <a:t>Simple      </a:t>
                </a:r>
                <a14:m>
                  <m:oMath xmlns:m="http://schemas.openxmlformats.org/officeDocument/2006/math">
                    <m:nary>
                      <m:naryPr>
                        <m:chr m:val="∑"/>
                        <m:subHide m:val="on"/>
                        <m:supHide m:val="on"/>
                        <m:ctrlPr>
                          <a:rPr lang="fr-FR" sz="2400" i="1" smtClean="0">
                            <a:latin typeface="Cambria Math" panose="02040503050406030204" pitchFamily="18" charset="0"/>
                          </a:rPr>
                        </m:ctrlPr>
                      </m:naryPr>
                      <m:sub/>
                      <m:sup/>
                      <m:e>
                        <m:r>
                          <a:rPr lang="fr-FR" sz="2400" b="0" i="1" smtClean="0">
                            <a:latin typeface="Cambria Math" panose="02040503050406030204" pitchFamily="18" charset="0"/>
                          </a:rPr>
                          <m:t>𝐹</m:t>
                        </m:r>
                      </m:e>
                    </m:nary>
                    <m:r>
                      <a:rPr lang="fr-FR" sz="2400" b="0" i="1" smtClean="0">
                        <a:latin typeface="Cambria Math" panose="02040503050406030204" pitchFamily="18" charset="0"/>
                      </a:rPr>
                      <m:t>=</m:t>
                    </m:r>
                    <m:r>
                      <a:rPr lang="fr-FR" sz="2400" b="0" i="1" smtClean="0">
                        <a:latin typeface="Cambria Math" panose="02040503050406030204" pitchFamily="18" charset="0"/>
                      </a:rPr>
                      <m:t>𝑚</m:t>
                    </m:r>
                    <m:r>
                      <a:rPr lang="fr-FR" sz="2400" b="0" i="1" smtClean="0">
                        <a:latin typeface="Cambria Math" panose="02040503050406030204" pitchFamily="18" charset="0"/>
                        <a:ea typeface="Cambria Math" panose="02040503050406030204" pitchFamily="18" charset="0"/>
                      </a:rPr>
                      <m:t>∙</m:t>
                    </m:r>
                    <m:r>
                      <a:rPr lang="fr-FR" sz="2400" b="0" i="1" smtClean="0">
                        <a:latin typeface="Cambria Math" panose="02040503050406030204" pitchFamily="18" charset="0"/>
                        <a:ea typeface="Cambria Math" panose="02040503050406030204" pitchFamily="18" charset="0"/>
                      </a:rPr>
                      <m:t>𝑎</m:t>
                    </m:r>
                  </m:oMath>
                </a14:m>
                <a:r>
                  <a:rPr lang="en-GB" sz="2400" dirty="0"/>
                  <a:t>     doesn’t do the trick</a:t>
                </a:r>
              </a:p>
            </p:txBody>
          </p:sp>
        </mc:Choice>
        <mc:Fallback xmlns="">
          <p:sp>
            <p:nvSpPr>
              <p:cNvPr id="8" name="ZoneTexte 7">
                <a:extLst>
                  <a:ext uri="{FF2B5EF4-FFF2-40B4-BE49-F238E27FC236}">
                    <a16:creationId xmlns:a16="http://schemas.microsoft.com/office/drawing/2014/main" id="{42FE92E4-94BC-4714-95D2-DBD06CE75196}"/>
                  </a:ext>
                </a:extLst>
              </p:cNvPr>
              <p:cNvSpPr txBox="1">
                <a:spLocks noRot="1" noChangeAspect="1" noMove="1" noResize="1" noEditPoints="1" noAdjustHandles="1" noChangeArrowheads="1" noChangeShapeType="1" noTextEdit="1"/>
              </p:cNvSpPr>
              <p:nvPr/>
            </p:nvSpPr>
            <p:spPr>
              <a:xfrm>
                <a:off x="1025236" y="5623564"/>
                <a:ext cx="8160328" cy="461665"/>
              </a:xfrm>
              <a:prstGeom prst="rect">
                <a:avLst/>
              </a:prstGeom>
              <a:blipFill>
                <a:blip r:embed="rId4"/>
                <a:stretch>
                  <a:fillRect l="-1120" t="-132000" b="-197333"/>
                </a:stretch>
              </a:blipFill>
            </p:spPr>
            <p:txBody>
              <a:bodyPr/>
              <a:lstStyle/>
              <a:p>
                <a:r>
                  <a:rPr lang="en-GB">
                    <a:noFill/>
                  </a:rPr>
                  <a:t> </a:t>
                </a:r>
              </a:p>
            </p:txBody>
          </p:sp>
        </mc:Fallback>
      </mc:AlternateContent>
    </p:spTree>
    <p:extLst>
      <p:ext uri="{BB962C8B-B14F-4D97-AF65-F5344CB8AC3E}">
        <p14:creationId xmlns:p14="http://schemas.microsoft.com/office/powerpoint/2010/main" val="33846966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sz="6000" dirty="0"/>
              <a:t>Gravity Sim. </a:t>
            </a:r>
            <a:r>
              <a:rPr lang="fr-FR" sz="6000" dirty="0" err="1"/>
              <a:t>steps</a:t>
            </a:r>
            <a:r>
              <a:rPr lang="fr-FR" sz="6000" dirty="0"/>
              <a:t> 1&amp;2</a:t>
            </a:r>
          </a:p>
        </p:txBody>
      </p:sp>
      <p:sp>
        <p:nvSpPr>
          <p:cNvPr id="4" name="Espace réservé du numéro de diapositive 3"/>
          <p:cNvSpPr>
            <a:spLocks noGrp="1"/>
          </p:cNvSpPr>
          <p:nvPr>
            <p:ph type="sldNum" sz="quarter" idx="12"/>
          </p:nvPr>
        </p:nvSpPr>
        <p:spPr/>
        <p:txBody>
          <a:bodyPr/>
          <a:lstStyle/>
          <a:p>
            <a:fld id="{9E937E72-11F5-44A2-9DC0-74EEC05A6D21}" type="slidenum">
              <a:rPr lang="en-US" smtClean="0"/>
              <a:pPr/>
              <a:t>18</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pic>
        <p:nvPicPr>
          <p:cNvPr id="8" name="Image 7">
            <a:extLst>
              <a:ext uri="{FF2B5EF4-FFF2-40B4-BE49-F238E27FC236}">
                <a16:creationId xmlns:a16="http://schemas.microsoft.com/office/drawing/2014/main" id="{5A9AD294-BA22-4D30-BC7D-F5DCEE464E6B}"/>
              </a:ext>
            </a:extLst>
          </p:cNvPr>
          <p:cNvPicPr>
            <a:picLocks noChangeAspect="1"/>
          </p:cNvPicPr>
          <p:nvPr/>
        </p:nvPicPr>
        <p:blipFill rotWithShape="1">
          <a:blip r:embed="rId2">
            <a:extLst>
              <a:ext uri="{28A0092B-C50C-407E-A947-70E740481C1C}">
                <a14:useLocalDpi xmlns:a14="http://schemas.microsoft.com/office/drawing/2010/main" val="0"/>
              </a:ext>
            </a:extLst>
          </a:blip>
          <a:srcRect l="13304" r="8807" b="9902"/>
          <a:stretch/>
        </p:blipFill>
        <p:spPr>
          <a:xfrm>
            <a:off x="7133358" y="1320139"/>
            <a:ext cx="4558146" cy="3938021"/>
          </a:xfrm>
          <a:prstGeom prst="rect">
            <a:avLst/>
          </a:prstGeom>
        </p:spPr>
      </p:pic>
      <p:pic>
        <p:nvPicPr>
          <p:cNvPr id="9218" name="Picture 2" descr="Image result for GMAT nasa">
            <a:extLst>
              <a:ext uri="{FF2B5EF4-FFF2-40B4-BE49-F238E27FC236}">
                <a16:creationId xmlns:a16="http://schemas.microsoft.com/office/drawing/2014/main" id="{B3FDAB76-C20B-471B-B293-B73316AF6D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4542" y="1842654"/>
            <a:ext cx="4586108" cy="3574880"/>
          </a:xfrm>
          <a:prstGeom prst="rect">
            <a:avLst/>
          </a:prstGeom>
          <a:noFill/>
          <a:extLst>
            <a:ext uri="{909E8E84-426E-40DD-AFC4-6F175D3DCCD1}">
              <a14:hiddenFill xmlns:a14="http://schemas.microsoft.com/office/drawing/2010/main">
                <a:solidFill>
                  <a:srgbClr val="FFFFFF"/>
                </a:solidFill>
              </a14:hiddenFill>
            </a:ext>
          </a:extLst>
        </p:spPr>
      </p:pic>
      <p:sp>
        <p:nvSpPr>
          <p:cNvPr id="9" name="ZoneTexte 8">
            <a:extLst>
              <a:ext uri="{FF2B5EF4-FFF2-40B4-BE49-F238E27FC236}">
                <a16:creationId xmlns:a16="http://schemas.microsoft.com/office/drawing/2014/main" id="{9FF445E2-6F62-479D-A39D-24959D620FAB}"/>
              </a:ext>
            </a:extLst>
          </p:cNvPr>
          <p:cNvSpPr txBox="1"/>
          <p:nvPr/>
        </p:nvSpPr>
        <p:spPr>
          <a:xfrm>
            <a:off x="500496" y="1265314"/>
            <a:ext cx="5999018" cy="461665"/>
          </a:xfrm>
          <a:prstGeom prst="rect">
            <a:avLst/>
          </a:prstGeom>
          <a:noFill/>
        </p:spPr>
        <p:txBody>
          <a:bodyPr wrap="square" rtlCol="0">
            <a:spAutoFit/>
          </a:bodyPr>
          <a:lstStyle/>
          <a:p>
            <a:r>
              <a:rPr lang="en-US" sz="2400" dirty="0"/>
              <a:t>GMAT : General Mission Analysis Tool (NASA)</a:t>
            </a:r>
          </a:p>
        </p:txBody>
      </p:sp>
      <p:sp>
        <p:nvSpPr>
          <p:cNvPr id="12" name="ZoneTexte 11">
            <a:extLst>
              <a:ext uri="{FF2B5EF4-FFF2-40B4-BE49-F238E27FC236}">
                <a16:creationId xmlns:a16="http://schemas.microsoft.com/office/drawing/2014/main" id="{DCA2E6AB-6CE4-4D83-B5F9-DE7291AA0952}"/>
              </a:ext>
            </a:extLst>
          </p:cNvPr>
          <p:cNvSpPr txBox="1"/>
          <p:nvPr/>
        </p:nvSpPr>
        <p:spPr>
          <a:xfrm>
            <a:off x="8136631" y="5598957"/>
            <a:ext cx="3279514" cy="461665"/>
          </a:xfrm>
          <a:prstGeom prst="rect">
            <a:avLst/>
          </a:prstGeom>
          <a:noFill/>
        </p:spPr>
        <p:txBody>
          <a:bodyPr wrap="square" rtlCol="0">
            <a:spAutoFit/>
          </a:bodyPr>
          <a:lstStyle/>
          <a:p>
            <a:r>
              <a:rPr lang="en-US" sz="2400" dirty="0"/>
              <a:t>Python &amp; Matplotlib</a:t>
            </a:r>
          </a:p>
        </p:txBody>
      </p:sp>
      <p:sp>
        <p:nvSpPr>
          <p:cNvPr id="14" name="ZoneTexte 13">
            <a:extLst>
              <a:ext uri="{FF2B5EF4-FFF2-40B4-BE49-F238E27FC236}">
                <a16:creationId xmlns:a16="http://schemas.microsoft.com/office/drawing/2014/main" id="{2E36F1C6-5467-47F7-AE83-F1B6F7C53E2A}"/>
              </a:ext>
            </a:extLst>
          </p:cNvPr>
          <p:cNvSpPr txBox="1"/>
          <p:nvPr/>
        </p:nvSpPr>
        <p:spPr>
          <a:xfrm>
            <a:off x="954542" y="5415849"/>
            <a:ext cx="5015345" cy="830997"/>
          </a:xfrm>
          <a:prstGeom prst="rect">
            <a:avLst/>
          </a:prstGeom>
          <a:noFill/>
        </p:spPr>
        <p:txBody>
          <a:bodyPr wrap="square" rtlCol="0">
            <a:spAutoFit/>
          </a:bodyPr>
          <a:lstStyle/>
          <a:p>
            <a:pPr algn="ctr"/>
            <a:r>
              <a:rPr lang="en-US" sz="2400" dirty="0"/>
              <a:t>Generate coordinates of an orbit with NO PERTURBATIONS, JUST EARTH</a:t>
            </a:r>
          </a:p>
        </p:txBody>
      </p:sp>
    </p:spTree>
    <p:extLst>
      <p:ext uri="{BB962C8B-B14F-4D97-AF65-F5344CB8AC3E}">
        <p14:creationId xmlns:p14="http://schemas.microsoft.com/office/powerpoint/2010/main" val="24946042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sz="6000" dirty="0"/>
              <a:t>Gravity Sim. </a:t>
            </a:r>
            <a:r>
              <a:rPr lang="fr-FR" sz="6000" dirty="0" err="1"/>
              <a:t>step</a:t>
            </a:r>
            <a:r>
              <a:rPr lang="fr-FR" sz="6000" dirty="0"/>
              <a:t> 3</a:t>
            </a:r>
          </a:p>
        </p:txBody>
      </p:sp>
      <p:sp>
        <p:nvSpPr>
          <p:cNvPr id="4" name="Espace réservé du numéro de diapositive 3"/>
          <p:cNvSpPr>
            <a:spLocks noGrp="1"/>
          </p:cNvSpPr>
          <p:nvPr>
            <p:ph type="sldNum" sz="quarter" idx="12"/>
          </p:nvPr>
        </p:nvSpPr>
        <p:spPr/>
        <p:txBody>
          <a:bodyPr/>
          <a:lstStyle/>
          <a:p>
            <a:fld id="{9E937E72-11F5-44A2-9DC0-74EEC05A6D21}" type="slidenum">
              <a:rPr lang="en-US" smtClean="0"/>
              <a:pPr/>
              <a:t>19</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pic>
        <p:nvPicPr>
          <p:cNvPr id="7" name="Image 6">
            <a:extLst>
              <a:ext uri="{FF2B5EF4-FFF2-40B4-BE49-F238E27FC236}">
                <a16:creationId xmlns:a16="http://schemas.microsoft.com/office/drawing/2014/main" id="{E15905DF-176A-4B79-A061-3556642BAEAA}"/>
              </a:ext>
            </a:extLst>
          </p:cNvPr>
          <p:cNvPicPr>
            <a:picLocks noChangeAspect="1"/>
          </p:cNvPicPr>
          <p:nvPr/>
        </p:nvPicPr>
        <p:blipFill rotWithShape="1">
          <a:blip r:embed="rId2">
            <a:extLst>
              <a:ext uri="{28A0092B-C50C-407E-A947-70E740481C1C}">
                <a14:useLocalDpi xmlns:a14="http://schemas.microsoft.com/office/drawing/2010/main" val="0"/>
              </a:ext>
            </a:extLst>
          </a:blip>
          <a:srcRect l="11015" r="9440" b="10219"/>
          <a:stretch/>
        </p:blipFill>
        <p:spPr>
          <a:xfrm>
            <a:off x="651164" y="1253543"/>
            <a:ext cx="5273665" cy="4445579"/>
          </a:xfrm>
          <a:prstGeom prst="rect">
            <a:avLst/>
          </a:prstGeom>
        </p:spPr>
      </p:pic>
      <p:pic>
        <p:nvPicPr>
          <p:cNvPr id="6" name="Image 5">
            <a:extLst>
              <a:ext uri="{FF2B5EF4-FFF2-40B4-BE49-F238E27FC236}">
                <a16:creationId xmlns:a16="http://schemas.microsoft.com/office/drawing/2014/main" id="{957422D8-4B85-44D0-8424-B0C5F1FFCF0F}"/>
              </a:ext>
            </a:extLst>
          </p:cNvPr>
          <p:cNvPicPr>
            <a:picLocks noChangeAspect="1"/>
          </p:cNvPicPr>
          <p:nvPr/>
        </p:nvPicPr>
        <p:blipFill rotWithShape="1">
          <a:blip r:embed="rId3">
            <a:extLst>
              <a:ext uri="{28A0092B-C50C-407E-A947-70E740481C1C}">
                <a14:useLocalDpi xmlns:a14="http://schemas.microsoft.com/office/drawing/2010/main" val="0"/>
              </a:ext>
            </a:extLst>
          </a:blip>
          <a:srcRect l="11910" r="10447" b="9863"/>
          <a:stretch/>
        </p:blipFill>
        <p:spPr>
          <a:xfrm>
            <a:off x="6104631" y="1229294"/>
            <a:ext cx="5155209" cy="4469829"/>
          </a:xfrm>
          <a:prstGeom prst="rect">
            <a:avLst/>
          </a:prstGeom>
        </p:spPr>
      </p:pic>
      <p:sp>
        <p:nvSpPr>
          <p:cNvPr id="10" name="ZoneTexte 9">
            <a:extLst>
              <a:ext uri="{FF2B5EF4-FFF2-40B4-BE49-F238E27FC236}">
                <a16:creationId xmlns:a16="http://schemas.microsoft.com/office/drawing/2014/main" id="{93077B88-5070-4A3D-AA11-1ECB92907FFC}"/>
              </a:ext>
            </a:extLst>
          </p:cNvPr>
          <p:cNvSpPr txBox="1"/>
          <p:nvPr/>
        </p:nvSpPr>
        <p:spPr>
          <a:xfrm>
            <a:off x="387926" y="5704305"/>
            <a:ext cx="10640291" cy="461665"/>
          </a:xfrm>
          <a:prstGeom prst="rect">
            <a:avLst/>
          </a:prstGeom>
          <a:noFill/>
        </p:spPr>
        <p:txBody>
          <a:bodyPr wrap="square" rtlCol="0">
            <a:spAutoFit/>
          </a:bodyPr>
          <a:lstStyle/>
          <a:p>
            <a:pPr algn="ctr"/>
            <a:r>
              <a:rPr lang="en-US" sz="2400" dirty="0"/>
              <a:t>Plotting the coordinates on a map using Python &amp; </a:t>
            </a:r>
            <a:r>
              <a:rPr lang="en-US" sz="2400" dirty="0" err="1"/>
              <a:t>Basemap</a:t>
            </a:r>
            <a:r>
              <a:rPr lang="en-US" sz="2400" dirty="0"/>
              <a:t> library</a:t>
            </a:r>
          </a:p>
        </p:txBody>
      </p:sp>
    </p:spTree>
    <p:extLst>
      <p:ext uri="{BB962C8B-B14F-4D97-AF65-F5344CB8AC3E}">
        <p14:creationId xmlns:p14="http://schemas.microsoft.com/office/powerpoint/2010/main" val="28185661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848746" y="1863112"/>
            <a:ext cx="8494508" cy="3131776"/>
          </a:xfrm>
        </p:spPr>
        <p:txBody>
          <a:bodyPr/>
          <a:lstStyle/>
          <a:p>
            <a:r>
              <a:rPr lang="en-US" sz="6000"/>
              <a:t>The Basics of Gravimetry</a:t>
            </a:r>
            <a:br>
              <a:rPr lang="en-US" sz="6000"/>
            </a:br>
            <a:r>
              <a:rPr lang="en-US" sz="6000"/>
              <a:t>with</a:t>
            </a:r>
            <a:br>
              <a:rPr lang="en-US" sz="6000"/>
            </a:br>
            <a:r>
              <a:rPr lang="en-US" sz="6000"/>
              <a:t>Spherical Harmonics</a:t>
            </a:r>
          </a:p>
        </p:txBody>
      </p:sp>
      <p:sp>
        <p:nvSpPr>
          <p:cNvPr id="4" name="Espace réservé du numéro de diapositive 3"/>
          <p:cNvSpPr>
            <a:spLocks noGrp="1"/>
          </p:cNvSpPr>
          <p:nvPr>
            <p:ph type="sldNum" sz="quarter" idx="12"/>
          </p:nvPr>
        </p:nvSpPr>
        <p:spPr/>
        <p:txBody>
          <a:bodyPr/>
          <a:lstStyle/>
          <a:p>
            <a:fld id="{9E937E72-11F5-44A2-9DC0-74EEC05A6D21}" type="slidenum">
              <a:rPr lang="en-US" smtClean="0"/>
              <a:pPr/>
              <a:t>2</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sp>
        <p:nvSpPr>
          <p:cNvPr id="18" name="AutoShape 9" descr="&#10;V=\frac{GM}{r}\left(1+{\sum_{n=2}^{n_\text{max}}}\left(\frac{a}{r}\right)^n{\sum_{m=0}^n}&#10;\overline{P}_{nm}(\sin\phi)\left[\overline{C}_{nm}\cos m\lambda+\overline{S}_{nm}\sin m\lambda\right]\right),&#10;"/>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spTree>
    <p:extLst>
      <p:ext uri="{BB962C8B-B14F-4D97-AF65-F5344CB8AC3E}">
        <p14:creationId xmlns:p14="http://schemas.microsoft.com/office/powerpoint/2010/main" val="7545507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p:cNvSpPr>
            <a:spLocks noGrp="1"/>
          </p:cNvSpPr>
          <p:nvPr>
            <p:ph type="sldNum" sz="quarter" idx="12"/>
          </p:nvPr>
        </p:nvSpPr>
        <p:spPr/>
        <p:txBody>
          <a:bodyPr/>
          <a:lstStyle/>
          <a:p>
            <a:fld id="{9E937E72-11F5-44A2-9DC0-74EEC05A6D21}" type="slidenum">
              <a:rPr lang="en-US" smtClean="0"/>
              <a:pPr/>
              <a:t>20</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sp>
        <p:nvSpPr>
          <p:cNvPr id="18" name="AutoShape 9" descr="&#10;V=\frac{GM}{r}\left(1+{\sum_{n=2}^{n_\text{max}}}\left(\frac{a}{r}\right)^n{\sum_{m=0}^n}&#10;\overline{P}_{nm}(\sin\phi)\left[\overline{C}_{nm}\cos m\lambda+\overline{S}_{nm}\sin m\lambda\right]\right),&#10;"/>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sp>
        <p:nvSpPr>
          <p:cNvPr id="7" name="Titre 6">
            <a:extLst>
              <a:ext uri="{FF2B5EF4-FFF2-40B4-BE49-F238E27FC236}">
                <a16:creationId xmlns:a16="http://schemas.microsoft.com/office/drawing/2014/main" id="{45CBC229-4BC1-429C-B7FA-B625A2540C27}"/>
              </a:ext>
            </a:extLst>
          </p:cNvPr>
          <p:cNvSpPr>
            <a:spLocks noGrp="1"/>
          </p:cNvSpPr>
          <p:nvPr>
            <p:ph type="ctrTitle"/>
          </p:nvPr>
        </p:nvSpPr>
        <p:spPr/>
        <p:txBody>
          <a:bodyPr/>
          <a:lstStyle/>
          <a:p>
            <a:r>
              <a:rPr lang="fr-FR" sz="6000" dirty="0"/>
              <a:t>Gravity Sim. </a:t>
            </a:r>
            <a:r>
              <a:rPr lang="fr-FR" sz="6000" dirty="0" err="1"/>
              <a:t>step</a:t>
            </a:r>
            <a:r>
              <a:rPr lang="fr-FR" sz="6000" dirty="0"/>
              <a:t> 3</a:t>
            </a:r>
            <a:endParaRPr lang="en-GB" sz="6000" dirty="0"/>
          </a:p>
        </p:txBody>
      </p:sp>
      <p:pic>
        <p:nvPicPr>
          <p:cNvPr id="27" name="Image 26">
            <a:extLst>
              <a:ext uri="{FF2B5EF4-FFF2-40B4-BE49-F238E27FC236}">
                <a16:creationId xmlns:a16="http://schemas.microsoft.com/office/drawing/2014/main" id="{66A79C82-BAB2-4A82-B440-1A052C58A8CC}"/>
              </a:ext>
            </a:extLst>
          </p:cNvPr>
          <p:cNvPicPr>
            <a:picLocks noChangeAspect="1"/>
          </p:cNvPicPr>
          <p:nvPr/>
        </p:nvPicPr>
        <p:blipFill rotWithShape="1">
          <a:blip r:embed="rId2">
            <a:extLst>
              <a:ext uri="{28A0092B-C50C-407E-A947-70E740481C1C}">
                <a14:useLocalDpi xmlns:a14="http://schemas.microsoft.com/office/drawing/2010/main" val="0"/>
              </a:ext>
            </a:extLst>
          </a:blip>
          <a:srcRect l="12595" t="11102" r="9517" b="8387"/>
          <a:stretch/>
        </p:blipFill>
        <p:spPr>
          <a:xfrm>
            <a:off x="5640189" y="1368150"/>
            <a:ext cx="6243836" cy="4820469"/>
          </a:xfrm>
          <a:prstGeom prst="rect">
            <a:avLst/>
          </a:prstGeom>
        </p:spPr>
      </p:pic>
      <p:sp>
        <p:nvSpPr>
          <p:cNvPr id="28" name="ZoneTexte 27">
            <a:extLst>
              <a:ext uri="{FF2B5EF4-FFF2-40B4-BE49-F238E27FC236}">
                <a16:creationId xmlns:a16="http://schemas.microsoft.com/office/drawing/2014/main" id="{6FD673C0-7AD5-424F-AFCE-8CB10F45B612}"/>
              </a:ext>
            </a:extLst>
          </p:cNvPr>
          <p:cNvSpPr txBox="1"/>
          <p:nvPr/>
        </p:nvSpPr>
        <p:spPr>
          <a:xfrm>
            <a:off x="307975" y="1874728"/>
            <a:ext cx="5164570" cy="3108543"/>
          </a:xfrm>
          <a:prstGeom prst="rect">
            <a:avLst/>
          </a:prstGeom>
          <a:noFill/>
        </p:spPr>
        <p:txBody>
          <a:bodyPr wrap="square" rtlCol="0">
            <a:spAutoFit/>
          </a:bodyPr>
          <a:lstStyle/>
          <a:p>
            <a:pPr marL="457200" indent="-457200">
              <a:buFont typeface="Arial" panose="020B0604020202020204" pitchFamily="34" charset="0"/>
              <a:buChar char="•"/>
            </a:pPr>
            <a:r>
              <a:rPr lang="en-US" sz="2800" dirty="0"/>
              <a:t>Acceleration</a:t>
            </a:r>
            <a:r>
              <a:rPr lang="fr-FR" sz="2800" dirty="0"/>
              <a:t> </a:t>
            </a:r>
            <a:r>
              <a:rPr lang="en-GB" sz="2800" dirty="0"/>
              <a:t>depends on the distance to the surface of the Earth</a:t>
            </a:r>
          </a:p>
          <a:p>
            <a:pPr marL="457200" indent="-457200">
              <a:buFont typeface="Arial" panose="020B0604020202020204" pitchFamily="34" charset="0"/>
              <a:buChar char="•"/>
            </a:pPr>
            <a:endParaRPr lang="en-GB" sz="2800" dirty="0"/>
          </a:p>
          <a:p>
            <a:pPr marL="457200" indent="-457200">
              <a:buFont typeface="Arial" panose="020B0604020202020204" pitchFamily="34" charset="0"/>
              <a:buChar char="•"/>
            </a:pPr>
            <a:r>
              <a:rPr lang="en-GB" sz="2800" dirty="0"/>
              <a:t>The Equation is complicated</a:t>
            </a:r>
          </a:p>
          <a:p>
            <a:pPr marL="457200" indent="-457200">
              <a:buFont typeface="Arial" panose="020B0604020202020204" pitchFamily="34" charset="0"/>
              <a:buChar char="•"/>
            </a:pPr>
            <a:endParaRPr lang="en-GB" sz="2800" dirty="0"/>
          </a:p>
          <a:p>
            <a:pPr marL="457200" indent="-457200">
              <a:buFont typeface="Arial" panose="020B0604020202020204" pitchFamily="34" charset="0"/>
              <a:buChar char="•"/>
            </a:pPr>
            <a:r>
              <a:rPr lang="en-GB" sz="2800" dirty="0"/>
              <a:t>I moved on</a:t>
            </a:r>
          </a:p>
        </p:txBody>
      </p:sp>
    </p:spTree>
    <p:extLst>
      <p:ext uri="{BB962C8B-B14F-4D97-AF65-F5344CB8AC3E}">
        <p14:creationId xmlns:p14="http://schemas.microsoft.com/office/powerpoint/2010/main" val="34289558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p:cNvSpPr>
            <a:spLocks noGrp="1"/>
          </p:cNvSpPr>
          <p:nvPr>
            <p:ph type="sldNum" sz="quarter" idx="12"/>
          </p:nvPr>
        </p:nvSpPr>
        <p:spPr/>
        <p:txBody>
          <a:bodyPr/>
          <a:lstStyle/>
          <a:p>
            <a:fld id="{9E937E72-11F5-44A2-9DC0-74EEC05A6D21}" type="slidenum">
              <a:rPr lang="en-US" smtClean="0"/>
              <a:pPr/>
              <a:t>21</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sp>
        <p:nvSpPr>
          <p:cNvPr id="18" name="AutoShape 9" descr="&#10;V=\frac{GM}{r}\left(1+{\sum_{n=2}^{n_\text{max}}}\left(\frac{a}{r}\right)^n{\sum_{m=0}^n}&#10;\overline{P}_{nm}(\sin\phi)\left[\overline{C}_{nm}\cos m\lambda+\overline{S}_{nm}\sin m\lambda\right]\right),&#10;"/>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sp>
        <p:nvSpPr>
          <p:cNvPr id="7" name="Titre 6">
            <a:extLst>
              <a:ext uri="{FF2B5EF4-FFF2-40B4-BE49-F238E27FC236}">
                <a16:creationId xmlns:a16="http://schemas.microsoft.com/office/drawing/2014/main" id="{45CBC229-4BC1-429C-B7FA-B625A2540C27}"/>
              </a:ext>
            </a:extLst>
          </p:cNvPr>
          <p:cNvSpPr>
            <a:spLocks noGrp="1"/>
          </p:cNvSpPr>
          <p:nvPr>
            <p:ph type="ctrTitle"/>
          </p:nvPr>
        </p:nvSpPr>
        <p:spPr>
          <a:xfrm>
            <a:off x="187728" y="100094"/>
            <a:ext cx="9316490" cy="1129200"/>
          </a:xfrm>
        </p:spPr>
        <p:txBody>
          <a:bodyPr/>
          <a:lstStyle/>
          <a:p>
            <a:r>
              <a:rPr lang="en-US" dirty="0"/>
              <a:t>The road to solving for SH coefficients (1)</a:t>
            </a:r>
          </a:p>
        </p:txBody>
      </p:sp>
      <p:pic>
        <p:nvPicPr>
          <p:cNvPr id="3" name="Image 2">
            <a:extLst>
              <a:ext uri="{FF2B5EF4-FFF2-40B4-BE49-F238E27FC236}">
                <a16:creationId xmlns:a16="http://schemas.microsoft.com/office/drawing/2014/main" id="{1CFD7F68-C587-4233-947A-7728B5824175}"/>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109345" y="816975"/>
            <a:ext cx="7445927" cy="5584445"/>
          </a:xfrm>
          <a:prstGeom prst="rect">
            <a:avLst/>
          </a:prstGeom>
        </p:spPr>
      </p:pic>
      <p:sp>
        <p:nvSpPr>
          <p:cNvPr id="10" name="ZoneTexte 9">
            <a:extLst>
              <a:ext uri="{FF2B5EF4-FFF2-40B4-BE49-F238E27FC236}">
                <a16:creationId xmlns:a16="http://schemas.microsoft.com/office/drawing/2014/main" id="{21FEFCD9-3D10-4A81-BFC4-992E2C47D5C1}"/>
              </a:ext>
            </a:extLst>
          </p:cNvPr>
          <p:cNvSpPr txBox="1"/>
          <p:nvPr/>
        </p:nvSpPr>
        <p:spPr>
          <a:xfrm>
            <a:off x="44739" y="1064496"/>
            <a:ext cx="5902036" cy="5262979"/>
          </a:xfrm>
          <a:prstGeom prst="rect">
            <a:avLst/>
          </a:prstGeom>
          <a:noFill/>
        </p:spPr>
        <p:txBody>
          <a:bodyPr wrap="square" rtlCol="0">
            <a:spAutoFit/>
          </a:bodyPr>
          <a:lstStyle/>
          <a:p>
            <a:pPr marL="342900" indent="-342900">
              <a:buFont typeface="+mj-lt"/>
              <a:buAutoNum type="arabicPeriod"/>
            </a:pPr>
            <a:r>
              <a:rPr lang="en-GB" sz="2800" b="1" dirty="0"/>
              <a:t>Simulate Earth’s Topology with downloaded coefficients from EGM96</a:t>
            </a:r>
          </a:p>
          <a:p>
            <a:pPr marL="342900" indent="-342900">
              <a:buFont typeface="+mj-lt"/>
              <a:buAutoNum type="arabicPeriod"/>
            </a:pPr>
            <a:endParaRPr lang="en-GB" sz="2800" dirty="0"/>
          </a:p>
          <a:p>
            <a:pPr marL="342900" indent="-342900">
              <a:buFont typeface="+mj-lt"/>
              <a:buAutoNum type="arabicPeriod"/>
            </a:pPr>
            <a:r>
              <a:rPr lang="en-GB" sz="2800" dirty="0"/>
              <a:t>Extract points from the surface along the path of a satellite</a:t>
            </a:r>
          </a:p>
          <a:p>
            <a:pPr marL="342900" indent="-342900">
              <a:buFont typeface="+mj-lt"/>
              <a:buAutoNum type="arabicPeriod"/>
            </a:pPr>
            <a:endParaRPr lang="en-GB" sz="2800" dirty="0"/>
          </a:p>
          <a:p>
            <a:pPr marL="342900" indent="-342900">
              <a:buFont typeface="+mj-lt"/>
              <a:buAutoNum type="arabicPeriod"/>
            </a:pPr>
            <a:r>
              <a:rPr lang="en-GB" sz="2800" dirty="0"/>
              <a:t>Use said points to solve for the SH coefficients</a:t>
            </a:r>
          </a:p>
          <a:p>
            <a:pPr marL="342900" indent="-342900">
              <a:buFont typeface="+mj-lt"/>
              <a:buAutoNum type="arabicPeriod"/>
            </a:pPr>
            <a:endParaRPr lang="en-GB" sz="2800" dirty="0"/>
          </a:p>
          <a:p>
            <a:pPr marL="342900" indent="-342900">
              <a:buFont typeface="+mj-lt"/>
              <a:buAutoNum type="arabicPeriod"/>
            </a:pPr>
            <a:r>
              <a:rPr lang="en-GB" sz="2800" dirty="0"/>
              <a:t>Compare the Topology generated by the new coefficients</a:t>
            </a:r>
          </a:p>
        </p:txBody>
      </p:sp>
      <p:sp>
        <p:nvSpPr>
          <p:cNvPr id="9" name="ZoneTexte 8">
            <a:extLst>
              <a:ext uri="{FF2B5EF4-FFF2-40B4-BE49-F238E27FC236}">
                <a16:creationId xmlns:a16="http://schemas.microsoft.com/office/drawing/2014/main" id="{345900C7-8BF6-4687-B426-20EA2117D62C}"/>
              </a:ext>
            </a:extLst>
          </p:cNvPr>
          <p:cNvSpPr txBox="1"/>
          <p:nvPr/>
        </p:nvSpPr>
        <p:spPr>
          <a:xfrm>
            <a:off x="7523018" y="5888182"/>
            <a:ext cx="3767261" cy="369332"/>
          </a:xfrm>
          <a:prstGeom prst="rect">
            <a:avLst/>
          </a:prstGeom>
          <a:noFill/>
        </p:spPr>
        <p:txBody>
          <a:bodyPr wrap="square" rtlCol="0">
            <a:spAutoFit/>
          </a:bodyPr>
          <a:lstStyle/>
          <a:p>
            <a:r>
              <a:rPr lang="fr-FR" dirty="0" err="1"/>
              <a:t>Using</a:t>
            </a:r>
            <a:r>
              <a:rPr lang="fr-FR" dirty="0"/>
              <a:t> Python, </a:t>
            </a:r>
            <a:r>
              <a:rPr lang="fr-FR" dirty="0" err="1"/>
              <a:t>scipy</a:t>
            </a:r>
            <a:r>
              <a:rPr lang="fr-FR" dirty="0"/>
              <a:t>, </a:t>
            </a:r>
            <a:r>
              <a:rPr lang="fr-FR" dirty="0" err="1"/>
              <a:t>basemap</a:t>
            </a:r>
            <a:r>
              <a:rPr lang="fr-FR" dirty="0"/>
              <a:t>, EGM96</a:t>
            </a:r>
            <a:endParaRPr lang="en-GB" dirty="0"/>
          </a:p>
        </p:txBody>
      </p:sp>
    </p:spTree>
    <p:extLst>
      <p:ext uri="{BB962C8B-B14F-4D97-AF65-F5344CB8AC3E}">
        <p14:creationId xmlns:p14="http://schemas.microsoft.com/office/powerpoint/2010/main" val="29725630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p:cNvSpPr>
            <a:spLocks noGrp="1"/>
          </p:cNvSpPr>
          <p:nvPr>
            <p:ph type="sldNum" sz="quarter" idx="12"/>
          </p:nvPr>
        </p:nvSpPr>
        <p:spPr/>
        <p:txBody>
          <a:bodyPr/>
          <a:lstStyle/>
          <a:p>
            <a:fld id="{9E937E72-11F5-44A2-9DC0-74EEC05A6D21}" type="slidenum">
              <a:rPr lang="en-US" smtClean="0"/>
              <a:pPr/>
              <a:t>22</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sp>
        <p:nvSpPr>
          <p:cNvPr id="18" name="AutoShape 9" descr="&#10;V=\frac{GM}{r}\left(1+{\sum_{n=2}^{n_\text{max}}}\left(\frac{a}{r}\right)^n{\sum_{m=0}^n}&#10;\overline{P}_{nm}(\sin\phi)\left[\overline{C}_{nm}\cos m\lambda+\overline{S}_{nm}\sin m\lambda\right]\right),&#10;"/>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sp>
        <p:nvSpPr>
          <p:cNvPr id="7" name="Titre 6">
            <a:extLst>
              <a:ext uri="{FF2B5EF4-FFF2-40B4-BE49-F238E27FC236}">
                <a16:creationId xmlns:a16="http://schemas.microsoft.com/office/drawing/2014/main" id="{45CBC229-4BC1-429C-B7FA-B625A2540C27}"/>
              </a:ext>
            </a:extLst>
          </p:cNvPr>
          <p:cNvSpPr>
            <a:spLocks noGrp="1"/>
          </p:cNvSpPr>
          <p:nvPr>
            <p:ph type="ctrTitle"/>
          </p:nvPr>
        </p:nvSpPr>
        <p:spPr>
          <a:xfrm>
            <a:off x="187728" y="100094"/>
            <a:ext cx="9510454" cy="1129200"/>
          </a:xfrm>
        </p:spPr>
        <p:txBody>
          <a:bodyPr/>
          <a:lstStyle/>
          <a:p>
            <a:r>
              <a:rPr lang="en-US" dirty="0"/>
              <a:t>The road to solving for SH coefficients (2)</a:t>
            </a:r>
          </a:p>
        </p:txBody>
      </p:sp>
      <p:sp>
        <p:nvSpPr>
          <p:cNvPr id="10" name="ZoneTexte 9">
            <a:extLst>
              <a:ext uri="{FF2B5EF4-FFF2-40B4-BE49-F238E27FC236}">
                <a16:creationId xmlns:a16="http://schemas.microsoft.com/office/drawing/2014/main" id="{21FEFCD9-3D10-4A81-BFC4-992E2C47D5C1}"/>
              </a:ext>
            </a:extLst>
          </p:cNvPr>
          <p:cNvSpPr txBox="1"/>
          <p:nvPr/>
        </p:nvSpPr>
        <p:spPr>
          <a:xfrm>
            <a:off x="44739" y="1064496"/>
            <a:ext cx="5902036" cy="5262979"/>
          </a:xfrm>
          <a:prstGeom prst="rect">
            <a:avLst/>
          </a:prstGeom>
          <a:noFill/>
        </p:spPr>
        <p:txBody>
          <a:bodyPr wrap="square" rtlCol="0">
            <a:spAutoFit/>
          </a:bodyPr>
          <a:lstStyle/>
          <a:p>
            <a:pPr marL="342900" indent="-342900">
              <a:buFont typeface="+mj-lt"/>
              <a:buAutoNum type="arabicPeriod"/>
            </a:pPr>
            <a:r>
              <a:rPr lang="en-GB" sz="2800" dirty="0"/>
              <a:t>Simulate Earth’s Topology with downloaded coefficients from EGM96</a:t>
            </a:r>
          </a:p>
          <a:p>
            <a:pPr marL="342900" indent="-342900">
              <a:buFont typeface="+mj-lt"/>
              <a:buAutoNum type="arabicPeriod"/>
            </a:pPr>
            <a:endParaRPr lang="en-GB" sz="2800" dirty="0"/>
          </a:p>
          <a:p>
            <a:pPr marL="342900" indent="-342900">
              <a:buFont typeface="+mj-lt"/>
              <a:buAutoNum type="arabicPeriod"/>
            </a:pPr>
            <a:r>
              <a:rPr lang="en-GB" sz="2800" b="1" dirty="0"/>
              <a:t>Extract points from the surface along the path of a satellite</a:t>
            </a:r>
          </a:p>
          <a:p>
            <a:pPr marL="342900" indent="-342900">
              <a:buFont typeface="+mj-lt"/>
              <a:buAutoNum type="arabicPeriod"/>
            </a:pPr>
            <a:endParaRPr lang="en-GB" sz="2800" dirty="0"/>
          </a:p>
          <a:p>
            <a:pPr marL="342900" indent="-342900">
              <a:buFont typeface="+mj-lt"/>
              <a:buAutoNum type="arabicPeriod"/>
            </a:pPr>
            <a:r>
              <a:rPr lang="en-GB" sz="2800" dirty="0"/>
              <a:t>Use said points to solve for the SH coefficients</a:t>
            </a:r>
          </a:p>
          <a:p>
            <a:pPr marL="342900" indent="-342900">
              <a:buFont typeface="+mj-lt"/>
              <a:buAutoNum type="arabicPeriod"/>
            </a:pPr>
            <a:endParaRPr lang="en-GB" sz="2800" dirty="0"/>
          </a:p>
          <a:p>
            <a:pPr marL="342900" indent="-342900">
              <a:buFont typeface="+mj-lt"/>
              <a:buAutoNum type="arabicPeriod"/>
            </a:pPr>
            <a:r>
              <a:rPr lang="en-GB" sz="2800" dirty="0"/>
              <a:t>Compare the Topology generated by the solved coefficients</a:t>
            </a:r>
          </a:p>
        </p:txBody>
      </p:sp>
      <p:pic>
        <p:nvPicPr>
          <p:cNvPr id="8" name="Image 7">
            <a:extLst>
              <a:ext uri="{FF2B5EF4-FFF2-40B4-BE49-F238E27FC236}">
                <a16:creationId xmlns:a16="http://schemas.microsoft.com/office/drawing/2014/main" id="{6FCAB622-6AFB-4166-B7BA-326CD8D700A3}"/>
              </a:ext>
            </a:extLst>
          </p:cNvPr>
          <p:cNvPicPr>
            <a:picLocks noChangeAspect="1"/>
          </p:cNvPicPr>
          <p:nvPr/>
        </p:nvPicPr>
        <p:blipFill rotWithShape="1">
          <a:blip r:embed="rId2">
            <a:extLst>
              <a:ext uri="{28A0092B-C50C-407E-A947-70E740481C1C}">
                <a14:useLocalDpi xmlns:a14="http://schemas.microsoft.com/office/drawing/2010/main" val="0"/>
              </a:ext>
            </a:extLst>
          </a:blip>
          <a:srcRect l="9261" t="7870" r="8590" b="5684"/>
          <a:stretch/>
        </p:blipFill>
        <p:spPr>
          <a:xfrm>
            <a:off x="6245227" y="1229294"/>
            <a:ext cx="5786438" cy="4914900"/>
          </a:xfrm>
          <a:prstGeom prst="rect">
            <a:avLst/>
          </a:prstGeom>
        </p:spPr>
      </p:pic>
    </p:spTree>
    <p:extLst>
      <p:ext uri="{BB962C8B-B14F-4D97-AF65-F5344CB8AC3E}">
        <p14:creationId xmlns:p14="http://schemas.microsoft.com/office/powerpoint/2010/main" val="8420213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p:cNvSpPr>
            <a:spLocks noGrp="1"/>
          </p:cNvSpPr>
          <p:nvPr>
            <p:ph type="sldNum" sz="quarter" idx="12"/>
          </p:nvPr>
        </p:nvSpPr>
        <p:spPr/>
        <p:txBody>
          <a:bodyPr/>
          <a:lstStyle/>
          <a:p>
            <a:fld id="{9E937E72-11F5-44A2-9DC0-74EEC05A6D21}" type="slidenum">
              <a:rPr lang="en-US" smtClean="0"/>
              <a:pPr/>
              <a:t>23</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sp>
        <p:nvSpPr>
          <p:cNvPr id="18" name="AutoShape 9" descr="&#10;V=\frac{GM}{r}\left(1+{\sum_{n=2}^{n_\text{max}}}\left(\frac{a}{r}\right)^n{\sum_{m=0}^n}&#10;\overline{P}_{nm}(\sin\phi)\left[\overline{C}_{nm}\cos m\lambda+\overline{S}_{nm}\sin m\lambda\right]\right),&#10;"/>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sp>
        <p:nvSpPr>
          <p:cNvPr id="7" name="Titre 6">
            <a:extLst>
              <a:ext uri="{FF2B5EF4-FFF2-40B4-BE49-F238E27FC236}">
                <a16:creationId xmlns:a16="http://schemas.microsoft.com/office/drawing/2014/main" id="{45CBC229-4BC1-429C-B7FA-B625A2540C27}"/>
              </a:ext>
            </a:extLst>
          </p:cNvPr>
          <p:cNvSpPr>
            <a:spLocks noGrp="1"/>
          </p:cNvSpPr>
          <p:nvPr>
            <p:ph type="ctrTitle"/>
          </p:nvPr>
        </p:nvSpPr>
        <p:spPr>
          <a:xfrm>
            <a:off x="187728" y="100094"/>
            <a:ext cx="9510454" cy="1129200"/>
          </a:xfrm>
        </p:spPr>
        <p:txBody>
          <a:bodyPr/>
          <a:lstStyle/>
          <a:p>
            <a:r>
              <a:rPr lang="en-US" dirty="0"/>
              <a:t>The road to solving for SH coefficients (3)</a:t>
            </a:r>
          </a:p>
        </p:txBody>
      </p:sp>
      <p:sp>
        <p:nvSpPr>
          <p:cNvPr id="10" name="ZoneTexte 9">
            <a:extLst>
              <a:ext uri="{FF2B5EF4-FFF2-40B4-BE49-F238E27FC236}">
                <a16:creationId xmlns:a16="http://schemas.microsoft.com/office/drawing/2014/main" id="{21FEFCD9-3D10-4A81-BFC4-992E2C47D5C1}"/>
              </a:ext>
            </a:extLst>
          </p:cNvPr>
          <p:cNvSpPr txBox="1"/>
          <p:nvPr/>
        </p:nvSpPr>
        <p:spPr>
          <a:xfrm>
            <a:off x="44738" y="1064496"/>
            <a:ext cx="8590341" cy="523220"/>
          </a:xfrm>
          <a:prstGeom prst="rect">
            <a:avLst/>
          </a:prstGeom>
          <a:noFill/>
        </p:spPr>
        <p:txBody>
          <a:bodyPr wrap="square" rtlCol="0">
            <a:spAutoFit/>
          </a:bodyPr>
          <a:lstStyle/>
          <a:p>
            <a:r>
              <a:rPr lang="en-GB" sz="2800" b="1" dirty="0"/>
              <a:t>3. Use said points to solve for the SH coefficients</a:t>
            </a:r>
          </a:p>
        </p:txBody>
      </p:sp>
      <p:pic>
        <p:nvPicPr>
          <p:cNvPr id="3" name="Image 2">
            <a:extLst>
              <a:ext uri="{FF2B5EF4-FFF2-40B4-BE49-F238E27FC236}">
                <a16:creationId xmlns:a16="http://schemas.microsoft.com/office/drawing/2014/main" id="{4150CEEE-EFD5-4E3F-A16F-42D348391063}"/>
              </a:ext>
            </a:extLst>
          </p:cNvPr>
          <p:cNvPicPr>
            <a:picLocks noChangeAspect="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6932" t="7429" r="8863" b="47260"/>
          <a:stretch/>
        </p:blipFill>
        <p:spPr>
          <a:xfrm>
            <a:off x="2235120" y="1449403"/>
            <a:ext cx="9894534" cy="4657963"/>
          </a:xfrm>
          <a:prstGeom prst="rect">
            <a:avLst/>
          </a:prstGeom>
        </p:spPr>
      </p:pic>
      <p:sp>
        <p:nvSpPr>
          <p:cNvPr id="6" name="ZoneTexte 5">
            <a:extLst>
              <a:ext uri="{FF2B5EF4-FFF2-40B4-BE49-F238E27FC236}">
                <a16:creationId xmlns:a16="http://schemas.microsoft.com/office/drawing/2014/main" id="{7A733A57-5844-4C41-9342-88EAAEA770BF}"/>
              </a:ext>
            </a:extLst>
          </p:cNvPr>
          <p:cNvSpPr txBox="1"/>
          <p:nvPr/>
        </p:nvSpPr>
        <p:spPr>
          <a:xfrm>
            <a:off x="307975" y="2050473"/>
            <a:ext cx="1927145" cy="3785652"/>
          </a:xfrm>
          <a:prstGeom prst="rect">
            <a:avLst/>
          </a:prstGeom>
          <a:noFill/>
        </p:spPr>
        <p:txBody>
          <a:bodyPr wrap="square" rtlCol="0">
            <a:spAutoFit/>
          </a:bodyPr>
          <a:lstStyle/>
          <a:p>
            <a:pPr algn="ctr"/>
            <a:r>
              <a:rPr lang="en-US" sz="2400" b="1" dirty="0"/>
              <a:t>Solving for </a:t>
            </a:r>
          </a:p>
          <a:p>
            <a:pPr algn="ctr"/>
            <a:r>
              <a:rPr lang="en-US" sz="2400" b="1" dirty="0"/>
              <a:t>64 coefficients</a:t>
            </a:r>
          </a:p>
          <a:p>
            <a:pPr algn="ctr"/>
            <a:endParaRPr lang="en-US" sz="2400" b="1" dirty="0"/>
          </a:p>
          <a:p>
            <a:pPr algn="ctr"/>
            <a:r>
              <a:rPr lang="en-US" sz="2400" b="1" dirty="0"/>
              <a:t>From 26180 points</a:t>
            </a:r>
          </a:p>
          <a:p>
            <a:pPr algn="ctr"/>
            <a:endParaRPr lang="en-US" sz="2400" b="1" dirty="0"/>
          </a:p>
          <a:p>
            <a:pPr algn="ctr"/>
            <a:r>
              <a:rPr lang="en-US" sz="2400" b="1" dirty="0"/>
              <a:t>Using the least squares method </a:t>
            </a:r>
          </a:p>
        </p:txBody>
      </p:sp>
    </p:spTree>
    <p:extLst>
      <p:ext uri="{BB962C8B-B14F-4D97-AF65-F5344CB8AC3E}">
        <p14:creationId xmlns:p14="http://schemas.microsoft.com/office/powerpoint/2010/main" val="28262491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p:cNvSpPr>
            <a:spLocks noGrp="1"/>
          </p:cNvSpPr>
          <p:nvPr>
            <p:ph type="sldNum" sz="quarter" idx="12"/>
          </p:nvPr>
        </p:nvSpPr>
        <p:spPr/>
        <p:txBody>
          <a:bodyPr/>
          <a:lstStyle/>
          <a:p>
            <a:fld id="{9E937E72-11F5-44A2-9DC0-74EEC05A6D21}" type="slidenum">
              <a:rPr lang="en-US" smtClean="0"/>
              <a:pPr/>
              <a:t>24</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sp>
        <p:nvSpPr>
          <p:cNvPr id="18" name="AutoShape 9" descr="&#10;V=\frac{GM}{r}\left(1+{\sum_{n=2}^{n_\text{max}}}\left(\frac{a}{r}\right)^n{\sum_{m=0}^n}&#10;\overline{P}_{nm}(\sin\phi)\left[\overline{C}_{nm}\cos m\lambda+\overline{S}_{nm}\sin m\lambda\right]\right),&#10;"/>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sp>
        <p:nvSpPr>
          <p:cNvPr id="7" name="Titre 6">
            <a:extLst>
              <a:ext uri="{FF2B5EF4-FFF2-40B4-BE49-F238E27FC236}">
                <a16:creationId xmlns:a16="http://schemas.microsoft.com/office/drawing/2014/main" id="{45CBC229-4BC1-429C-B7FA-B625A2540C27}"/>
              </a:ext>
            </a:extLst>
          </p:cNvPr>
          <p:cNvSpPr>
            <a:spLocks noGrp="1"/>
          </p:cNvSpPr>
          <p:nvPr>
            <p:ph type="ctrTitle"/>
          </p:nvPr>
        </p:nvSpPr>
        <p:spPr>
          <a:xfrm>
            <a:off x="187728" y="100094"/>
            <a:ext cx="9510454" cy="1129200"/>
          </a:xfrm>
        </p:spPr>
        <p:txBody>
          <a:bodyPr/>
          <a:lstStyle/>
          <a:p>
            <a:r>
              <a:rPr lang="en-US" dirty="0"/>
              <a:t>The road to solving for SH coefficients (4)</a:t>
            </a:r>
          </a:p>
        </p:txBody>
      </p:sp>
      <p:sp>
        <p:nvSpPr>
          <p:cNvPr id="10" name="ZoneTexte 9">
            <a:extLst>
              <a:ext uri="{FF2B5EF4-FFF2-40B4-BE49-F238E27FC236}">
                <a16:creationId xmlns:a16="http://schemas.microsoft.com/office/drawing/2014/main" id="{21FEFCD9-3D10-4A81-BFC4-992E2C47D5C1}"/>
              </a:ext>
            </a:extLst>
          </p:cNvPr>
          <p:cNvSpPr txBox="1"/>
          <p:nvPr/>
        </p:nvSpPr>
        <p:spPr>
          <a:xfrm>
            <a:off x="44738" y="1064496"/>
            <a:ext cx="9653444" cy="523220"/>
          </a:xfrm>
          <a:prstGeom prst="rect">
            <a:avLst/>
          </a:prstGeom>
          <a:noFill/>
        </p:spPr>
        <p:txBody>
          <a:bodyPr wrap="square" rtlCol="0">
            <a:spAutoFit/>
          </a:bodyPr>
          <a:lstStyle/>
          <a:p>
            <a:r>
              <a:rPr lang="en-GB" sz="2800" b="1" dirty="0"/>
              <a:t>4. Compare the Topology generated by the solved coefficients</a:t>
            </a:r>
          </a:p>
        </p:txBody>
      </p:sp>
      <p:pic>
        <p:nvPicPr>
          <p:cNvPr id="3" name="Image 2">
            <a:extLst>
              <a:ext uri="{FF2B5EF4-FFF2-40B4-BE49-F238E27FC236}">
                <a16:creationId xmlns:a16="http://schemas.microsoft.com/office/drawing/2014/main" id="{3185386C-6BB3-4C52-A1C0-695590DEB4BD}"/>
              </a:ext>
            </a:extLst>
          </p:cNvPr>
          <p:cNvPicPr>
            <a:picLocks noChangeAspect="1"/>
          </p:cNvPicPr>
          <p:nvPr/>
        </p:nvPicPr>
        <p:blipFill rotWithShape="1">
          <a:blip r:embed="rId2">
            <a:extLst>
              <a:ext uri="{28A0092B-C50C-407E-A947-70E740481C1C}">
                <a14:useLocalDpi xmlns:a14="http://schemas.microsoft.com/office/drawing/2010/main" val="0"/>
              </a:ext>
            </a:extLst>
          </a:blip>
          <a:srcRect l="14394" t="1479" r="11174" b="3547"/>
          <a:stretch/>
        </p:blipFill>
        <p:spPr>
          <a:xfrm>
            <a:off x="187728" y="1587716"/>
            <a:ext cx="5344680" cy="5097670"/>
          </a:xfrm>
          <a:prstGeom prst="rect">
            <a:avLst/>
          </a:prstGeom>
        </p:spPr>
      </p:pic>
      <p:pic>
        <p:nvPicPr>
          <p:cNvPr id="9" name="Image 8">
            <a:extLst>
              <a:ext uri="{FF2B5EF4-FFF2-40B4-BE49-F238E27FC236}">
                <a16:creationId xmlns:a16="http://schemas.microsoft.com/office/drawing/2014/main" id="{EBB792C8-3456-441E-9BFD-A42225DA9828}"/>
              </a:ext>
            </a:extLst>
          </p:cNvPr>
          <p:cNvPicPr>
            <a:picLocks noChangeAspect="1"/>
          </p:cNvPicPr>
          <p:nvPr/>
        </p:nvPicPr>
        <p:blipFill rotWithShape="1">
          <a:blip r:embed="rId3">
            <a:extLst>
              <a:ext uri="{28A0092B-C50C-407E-A947-70E740481C1C}">
                <a14:useLocalDpi xmlns:a14="http://schemas.microsoft.com/office/drawing/2010/main" val="0"/>
              </a:ext>
            </a:extLst>
          </a:blip>
          <a:srcRect l="12690" r="11742" b="3548"/>
          <a:stretch/>
        </p:blipFill>
        <p:spPr>
          <a:xfrm>
            <a:off x="5378959" y="1473851"/>
            <a:ext cx="5527963" cy="5274115"/>
          </a:xfrm>
          <a:prstGeom prst="rect">
            <a:avLst/>
          </a:prstGeom>
        </p:spPr>
      </p:pic>
      <p:sp>
        <p:nvSpPr>
          <p:cNvPr id="11" name="ZoneTexte 10">
            <a:extLst>
              <a:ext uri="{FF2B5EF4-FFF2-40B4-BE49-F238E27FC236}">
                <a16:creationId xmlns:a16="http://schemas.microsoft.com/office/drawing/2014/main" id="{BB80C131-01A8-4EED-AE6A-D1EC07EA5F9C}"/>
              </a:ext>
            </a:extLst>
          </p:cNvPr>
          <p:cNvSpPr txBox="1"/>
          <p:nvPr/>
        </p:nvSpPr>
        <p:spPr>
          <a:xfrm>
            <a:off x="261164" y="2090453"/>
            <a:ext cx="1750547" cy="461665"/>
          </a:xfrm>
          <a:prstGeom prst="rect">
            <a:avLst/>
          </a:prstGeom>
          <a:noFill/>
        </p:spPr>
        <p:txBody>
          <a:bodyPr wrap="square" rtlCol="0">
            <a:spAutoFit/>
          </a:bodyPr>
          <a:lstStyle/>
          <a:p>
            <a:r>
              <a:rPr lang="fr-FR" sz="2400" b="1" dirty="0"/>
              <a:t>OFFICIAL</a:t>
            </a:r>
            <a:endParaRPr lang="en-GB" sz="2400" b="1" dirty="0"/>
          </a:p>
        </p:txBody>
      </p:sp>
      <p:sp>
        <p:nvSpPr>
          <p:cNvPr id="13" name="ZoneTexte 12">
            <a:extLst>
              <a:ext uri="{FF2B5EF4-FFF2-40B4-BE49-F238E27FC236}">
                <a16:creationId xmlns:a16="http://schemas.microsoft.com/office/drawing/2014/main" id="{F392E858-602B-4D4A-8318-A4E961D9C31C}"/>
              </a:ext>
            </a:extLst>
          </p:cNvPr>
          <p:cNvSpPr txBox="1"/>
          <p:nvPr/>
        </p:nvSpPr>
        <p:spPr>
          <a:xfrm>
            <a:off x="5563827" y="2081276"/>
            <a:ext cx="1750547" cy="461665"/>
          </a:xfrm>
          <a:prstGeom prst="rect">
            <a:avLst/>
          </a:prstGeom>
          <a:noFill/>
        </p:spPr>
        <p:txBody>
          <a:bodyPr wrap="square" rtlCol="0">
            <a:spAutoFit/>
          </a:bodyPr>
          <a:lstStyle/>
          <a:p>
            <a:r>
              <a:rPr lang="fr-FR" sz="2400" b="1" dirty="0"/>
              <a:t>SOLVED</a:t>
            </a:r>
            <a:endParaRPr lang="en-GB" sz="2400" b="1" dirty="0"/>
          </a:p>
        </p:txBody>
      </p:sp>
      <p:sp>
        <p:nvSpPr>
          <p:cNvPr id="2" name="ZoneTexte 1">
            <a:extLst>
              <a:ext uri="{FF2B5EF4-FFF2-40B4-BE49-F238E27FC236}">
                <a16:creationId xmlns:a16="http://schemas.microsoft.com/office/drawing/2014/main" id="{60138D4E-AF95-4C2E-B1A8-B23220D9CCBA}"/>
              </a:ext>
            </a:extLst>
          </p:cNvPr>
          <p:cNvSpPr txBox="1"/>
          <p:nvPr/>
        </p:nvSpPr>
        <p:spPr>
          <a:xfrm rot="16200000">
            <a:off x="9456836" y="3539086"/>
            <a:ext cx="3943150" cy="830997"/>
          </a:xfrm>
          <a:prstGeom prst="rect">
            <a:avLst/>
          </a:prstGeom>
          <a:noFill/>
        </p:spPr>
        <p:txBody>
          <a:bodyPr wrap="square" rtlCol="0">
            <a:spAutoFit/>
          </a:bodyPr>
          <a:lstStyle/>
          <a:p>
            <a:r>
              <a:rPr lang="en-US" sz="2400"/>
              <a:t>3 days worth of orbits, </a:t>
            </a:r>
          </a:p>
          <a:p>
            <a:r>
              <a:rPr lang="en-US" sz="2400"/>
              <a:t>n = 8 degrees, m = 8 orders</a:t>
            </a:r>
          </a:p>
        </p:txBody>
      </p:sp>
    </p:spTree>
    <p:extLst>
      <p:ext uri="{BB962C8B-B14F-4D97-AF65-F5344CB8AC3E}">
        <p14:creationId xmlns:p14="http://schemas.microsoft.com/office/powerpoint/2010/main" val="37915208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p:cNvSpPr>
            <a:spLocks noGrp="1"/>
          </p:cNvSpPr>
          <p:nvPr>
            <p:ph type="sldNum" sz="quarter" idx="12"/>
          </p:nvPr>
        </p:nvSpPr>
        <p:spPr/>
        <p:txBody>
          <a:bodyPr/>
          <a:lstStyle/>
          <a:p>
            <a:fld id="{9E937E72-11F5-44A2-9DC0-74EEC05A6D21}" type="slidenum">
              <a:rPr lang="en-US" smtClean="0"/>
              <a:pPr/>
              <a:t>25</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sp>
        <p:nvSpPr>
          <p:cNvPr id="18" name="AutoShape 9" descr="&#10;V=\frac{GM}{r}\left(1+{\sum_{n=2}^{n_\text{max}}}\left(\frac{a}{r}\right)^n{\sum_{m=0}^n}&#10;\overline{P}_{nm}(\sin\phi)\left[\overline{C}_{nm}\cos m\lambda+\overline{S}_{nm}\sin m\lambda\right]\right),&#10;"/>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sp>
        <p:nvSpPr>
          <p:cNvPr id="7" name="Titre 6">
            <a:extLst>
              <a:ext uri="{FF2B5EF4-FFF2-40B4-BE49-F238E27FC236}">
                <a16:creationId xmlns:a16="http://schemas.microsoft.com/office/drawing/2014/main" id="{45CBC229-4BC1-429C-B7FA-B625A2540C27}"/>
              </a:ext>
            </a:extLst>
          </p:cNvPr>
          <p:cNvSpPr>
            <a:spLocks noGrp="1"/>
          </p:cNvSpPr>
          <p:nvPr>
            <p:ph type="ctrTitle"/>
          </p:nvPr>
        </p:nvSpPr>
        <p:spPr>
          <a:xfrm>
            <a:off x="187728" y="100093"/>
            <a:ext cx="8494508" cy="1373757"/>
          </a:xfrm>
        </p:spPr>
        <p:txBody>
          <a:bodyPr/>
          <a:lstStyle/>
          <a:p>
            <a:r>
              <a:rPr lang="en-US" dirty="0"/>
              <a:t>The road to solving for SH coefficients</a:t>
            </a:r>
            <a:br>
              <a:rPr lang="en-US" dirty="0"/>
            </a:br>
            <a:r>
              <a:rPr lang="en-US" dirty="0"/>
              <a:t>CONCLUSIONS</a:t>
            </a:r>
          </a:p>
        </p:txBody>
      </p:sp>
      <p:sp>
        <p:nvSpPr>
          <p:cNvPr id="2" name="ZoneTexte 1">
            <a:extLst>
              <a:ext uri="{FF2B5EF4-FFF2-40B4-BE49-F238E27FC236}">
                <a16:creationId xmlns:a16="http://schemas.microsoft.com/office/drawing/2014/main" id="{14ED8052-095F-452B-9DFF-EA06E4873C66}"/>
              </a:ext>
            </a:extLst>
          </p:cNvPr>
          <p:cNvSpPr txBox="1"/>
          <p:nvPr/>
        </p:nvSpPr>
        <p:spPr>
          <a:xfrm>
            <a:off x="155575" y="1986098"/>
            <a:ext cx="9210098" cy="3046988"/>
          </a:xfrm>
          <a:prstGeom prst="rect">
            <a:avLst/>
          </a:prstGeom>
          <a:noFill/>
        </p:spPr>
        <p:txBody>
          <a:bodyPr wrap="square" rtlCol="0">
            <a:spAutoFit/>
          </a:bodyPr>
          <a:lstStyle/>
          <a:p>
            <a:pPr marL="342900" indent="-342900">
              <a:buFont typeface="Arial" panose="020B0604020202020204" pitchFamily="34" charset="0"/>
              <a:buChar char="•"/>
            </a:pPr>
            <a:r>
              <a:rPr lang="fr-FR" sz="2400" dirty="0"/>
              <a:t>The </a:t>
            </a:r>
            <a:r>
              <a:rPr lang="fr-FR" sz="2400" dirty="0" err="1"/>
              <a:t>results</a:t>
            </a:r>
            <a:r>
              <a:rPr lang="fr-FR" sz="2400" dirty="0"/>
              <a:t> </a:t>
            </a:r>
            <a:r>
              <a:rPr lang="fr-FR" sz="2400" dirty="0" err="1"/>
              <a:t>get</a:t>
            </a:r>
            <a:r>
              <a:rPr lang="fr-FR" sz="2400" dirty="0"/>
              <a:t> </a:t>
            </a:r>
            <a:r>
              <a:rPr lang="fr-FR" sz="2400" dirty="0" err="1"/>
              <a:t>wonky</a:t>
            </a:r>
            <a:r>
              <a:rPr lang="fr-FR" sz="2400" dirty="0"/>
              <a:t> </a:t>
            </a:r>
            <a:r>
              <a:rPr lang="fr-FR" sz="2400" dirty="0" err="1"/>
              <a:t>beyond</a:t>
            </a:r>
            <a:r>
              <a:rPr lang="fr-FR" sz="2400" dirty="0"/>
              <a:t> n = 8 </a:t>
            </a:r>
            <a:r>
              <a:rPr lang="fr-FR" sz="2400" dirty="0" err="1"/>
              <a:t>degrees</a:t>
            </a:r>
            <a:endParaRPr lang="fr-FR" sz="2400" dirty="0"/>
          </a:p>
          <a:p>
            <a:pPr marL="800100" lvl="1" indent="-342900">
              <a:buFont typeface="Arial" panose="020B0604020202020204" pitchFamily="34" charset="0"/>
              <a:buChar char="•"/>
            </a:pPr>
            <a:r>
              <a:rPr lang="fr-FR" sz="2400" dirty="0"/>
              <a:t>Try </a:t>
            </a:r>
            <a:r>
              <a:rPr lang="fr-FR" sz="2400" dirty="0" err="1"/>
              <a:t>another</a:t>
            </a:r>
            <a:r>
              <a:rPr lang="fr-FR" sz="2400" dirty="0"/>
              <a:t> </a:t>
            </a:r>
            <a:r>
              <a:rPr lang="fr-FR" sz="2400" dirty="0" err="1"/>
              <a:t>method</a:t>
            </a:r>
            <a:r>
              <a:rPr lang="fr-FR" sz="2400" dirty="0"/>
              <a:t> </a:t>
            </a:r>
            <a:r>
              <a:rPr lang="fr-FR" sz="2400" dirty="0" err="1"/>
              <a:t>than</a:t>
            </a:r>
            <a:r>
              <a:rPr lang="fr-FR" sz="2400" dirty="0"/>
              <a:t> </a:t>
            </a:r>
          </a:p>
          <a:p>
            <a:pPr marL="342900" indent="-342900">
              <a:buFont typeface="Arial" panose="020B0604020202020204" pitchFamily="34" charset="0"/>
              <a:buChar char="•"/>
            </a:pPr>
            <a:endParaRPr lang="fr-FR" sz="2400" dirty="0"/>
          </a:p>
          <a:p>
            <a:pPr marL="342900" indent="-342900">
              <a:buFont typeface="Arial" panose="020B0604020202020204" pitchFamily="34" charset="0"/>
              <a:buChar char="•"/>
            </a:pPr>
            <a:r>
              <a:rPr lang="fr-FR" sz="2400" dirty="0"/>
              <a:t>Need longer </a:t>
            </a:r>
            <a:r>
              <a:rPr lang="fr-FR" sz="2400" dirty="0" err="1"/>
              <a:t>orbits</a:t>
            </a:r>
            <a:r>
              <a:rPr lang="fr-FR" sz="2400" dirty="0"/>
              <a:t> for more points</a:t>
            </a:r>
          </a:p>
          <a:p>
            <a:pPr marL="342900" indent="-342900">
              <a:buFont typeface="Arial" panose="020B0604020202020204" pitchFamily="34" charset="0"/>
              <a:buChar char="•"/>
            </a:pPr>
            <a:endParaRPr lang="fr-FR" sz="2400" dirty="0"/>
          </a:p>
          <a:p>
            <a:pPr marL="342900" indent="-342900">
              <a:buFont typeface="Arial" panose="020B0604020202020204" pitchFamily="34" charset="0"/>
              <a:buChar char="•"/>
            </a:pPr>
            <a:r>
              <a:rPr lang="fr-FR" sz="2400" dirty="0" err="1"/>
              <a:t>Topology</a:t>
            </a:r>
            <a:r>
              <a:rPr lang="fr-FR" sz="2400" dirty="0"/>
              <a:t> </a:t>
            </a:r>
            <a:r>
              <a:rPr lang="fr-FR" sz="2400" dirty="0" err="1"/>
              <a:t>is</a:t>
            </a:r>
            <a:r>
              <a:rPr lang="fr-FR" sz="2400" dirty="0"/>
              <a:t> not </a:t>
            </a:r>
            <a:r>
              <a:rPr lang="fr-FR" sz="2400" dirty="0" err="1"/>
              <a:t>gravity</a:t>
            </a:r>
            <a:endParaRPr lang="fr-FR" sz="2400" dirty="0"/>
          </a:p>
          <a:p>
            <a:pPr marL="342900" indent="-342900">
              <a:buFont typeface="Arial" panose="020B0604020202020204" pitchFamily="34" charset="0"/>
              <a:buChar char="•"/>
            </a:pPr>
            <a:endParaRPr lang="fr-FR" sz="2400" dirty="0"/>
          </a:p>
          <a:p>
            <a:pPr marL="342900" indent="-342900">
              <a:buFont typeface="Arial" panose="020B0604020202020204" pitchFamily="34" charset="0"/>
              <a:buChar char="•"/>
            </a:pPr>
            <a:r>
              <a:rPr lang="fr-FR" sz="2400" dirty="0"/>
              <a:t>Compare </a:t>
            </a:r>
            <a:r>
              <a:rPr lang="fr-FR" sz="2400" dirty="0" err="1"/>
              <a:t>with</a:t>
            </a:r>
            <a:r>
              <a:rPr lang="fr-FR" sz="2400" dirty="0"/>
              <a:t> </a:t>
            </a:r>
            <a:r>
              <a:rPr lang="fr-FR" sz="2400" dirty="0" err="1"/>
              <a:t>actual</a:t>
            </a:r>
            <a:r>
              <a:rPr lang="fr-FR" sz="2400" dirty="0"/>
              <a:t> </a:t>
            </a:r>
            <a:r>
              <a:rPr lang="fr-FR" sz="2400" dirty="0" err="1"/>
              <a:t>research</a:t>
            </a:r>
            <a:endParaRPr lang="en-GB" sz="2400" dirty="0"/>
          </a:p>
        </p:txBody>
      </p:sp>
    </p:spTree>
    <p:extLst>
      <p:ext uri="{BB962C8B-B14F-4D97-AF65-F5344CB8AC3E}">
        <p14:creationId xmlns:p14="http://schemas.microsoft.com/office/powerpoint/2010/main" val="22000560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p:cNvSpPr>
            <a:spLocks noGrp="1"/>
          </p:cNvSpPr>
          <p:nvPr>
            <p:ph type="sldNum" sz="quarter" idx="12"/>
          </p:nvPr>
        </p:nvSpPr>
        <p:spPr/>
        <p:txBody>
          <a:bodyPr/>
          <a:lstStyle/>
          <a:p>
            <a:fld id="{9E937E72-11F5-44A2-9DC0-74EEC05A6D21}" type="slidenum">
              <a:rPr lang="en-US" smtClean="0"/>
              <a:pPr/>
              <a:t>26</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sp>
        <p:nvSpPr>
          <p:cNvPr id="18" name="AutoShape 9" descr="&#10;V=\frac{GM}{r}\left(1+{\sum_{n=2}^{n_\text{max}}}\left(\frac{a}{r}\right)^n{\sum_{m=0}^n}&#10;\overline{P}_{nm}(\sin\phi)\left[\overline{C}_{nm}\cos m\lambda+\overline{S}_{nm}\sin m\lambda\right]\right),&#10;"/>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sp>
        <p:nvSpPr>
          <p:cNvPr id="6" name="Titre 5">
            <a:extLst>
              <a:ext uri="{FF2B5EF4-FFF2-40B4-BE49-F238E27FC236}">
                <a16:creationId xmlns:a16="http://schemas.microsoft.com/office/drawing/2014/main" id="{7699AF9E-2080-4B3C-A53D-35B21EFE300E}"/>
              </a:ext>
            </a:extLst>
          </p:cNvPr>
          <p:cNvSpPr>
            <a:spLocks noGrp="1"/>
          </p:cNvSpPr>
          <p:nvPr>
            <p:ph type="ctrTitle"/>
          </p:nvPr>
        </p:nvSpPr>
        <p:spPr/>
        <p:txBody>
          <a:bodyPr/>
          <a:lstStyle/>
          <a:p>
            <a:endParaRPr lang="en-GB"/>
          </a:p>
        </p:txBody>
      </p:sp>
    </p:spTree>
    <p:extLst>
      <p:ext uri="{BB962C8B-B14F-4D97-AF65-F5344CB8AC3E}">
        <p14:creationId xmlns:p14="http://schemas.microsoft.com/office/powerpoint/2010/main" val="1292277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sz="6000" dirty="0"/>
              <a:t>The Basics of </a:t>
            </a:r>
            <a:r>
              <a:rPr lang="fr-FR" sz="6000" dirty="0" err="1"/>
              <a:t>Gravimetry</a:t>
            </a:r>
            <a:endParaRPr lang="fr-FR" sz="6000" dirty="0"/>
          </a:p>
        </p:txBody>
      </p:sp>
      <p:sp>
        <p:nvSpPr>
          <p:cNvPr id="4" name="Espace réservé du numéro de diapositive 3"/>
          <p:cNvSpPr>
            <a:spLocks noGrp="1"/>
          </p:cNvSpPr>
          <p:nvPr>
            <p:ph type="sldNum" sz="quarter" idx="12"/>
          </p:nvPr>
        </p:nvSpPr>
        <p:spPr/>
        <p:txBody>
          <a:bodyPr/>
          <a:lstStyle/>
          <a:p>
            <a:fld id="{9E937E72-11F5-44A2-9DC0-74EEC05A6D21}" type="slidenum">
              <a:rPr lang="en-US" smtClean="0"/>
              <a:pPr/>
              <a:t>3</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sp>
        <p:nvSpPr>
          <p:cNvPr id="9" name="ZoneTexte 8"/>
          <p:cNvSpPr txBox="1"/>
          <p:nvPr/>
        </p:nvSpPr>
        <p:spPr>
          <a:xfrm>
            <a:off x="1781905" y="1326238"/>
            <a:ext cx="1570893" cy="523220"/>
          </a:xfrm>
          <a:prstGeom prst="rect">
            <a:avLst/>
          </a:prstGeom>
          <a:noFill/>
        </p:spPr>
        <p:txBody>
          <a:bodyPr wrap="square" rtlCol="0">
            <a:spAutoFit/>
          </a:bodyPr>
          <a:lstStyle/>
          <a:p>
            <a:pPr algn="ctr"/>
            <a:r>
              <a:rPr lang="fr-FR" sz="2800" dirty="0"/>
              <a:t>The Issue</a:t>
            </a:r>
          </a:p>
        </p:txBody>
      </p:sp>
      <p:grpSp>
        <p:nvGrpSpPr>
          <p:cNvPr id="7" name="Groupe 6">
            <a:extLst>
              <a:ext uri="{FF2B5EF4-FFF2-40B4-BE49-F238E27FC236}">
                <a16:creationId xmlns:a16="http://schemas.microsoft.com/office/drawing/2014/main" id="{1A935C07-4F7C-4F61-9318-E6CD82FBF1DD}"/>
              </a:ext>
            </a:extLst>
          </p:cNvPr>
          <p:cNvGrpSpPr/>
          <p:nvPr/>
        </p:nvGrpSpPr>
        <p:grpSpPr>
          <a:xfrm>
            <a:off x="54712" y="2222083"/>
            <a:ext cx="5502020" cy="1711569"/>
            <a:chOff x="54712" y="2222083"/>
            <a:chExt cx="5502020" cy="1711569"/>
          </a:xfrm>
        </p:grpSpPr>
        <p:pic>
          <p:nvPicPr>
            <p:cNvPr id="1028" name="Picture 4" descr="Résultat de recherche d'images pour &quot;earth globe&quot;"/>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9300" y="2222083"/>
              <a:ext cx="1711569" cy="1711569"/>
            </a:xfrm>
            <a:prstGeom prst="rect">
              <a:avLst/>
            </a:prstGeom>
            <a:noFill/>
            <a:extLst>
              <a:ext uri="{909E8E84-426E-40DD-AFC4-6F175D3DCCD1}">
                <a14:hiddenFill xmlns:a14="http://schemas.microsoft.com/office/drawing/2010/main">
                  <a:solidFill>
                    <a:srgbClr val="FFFFFF"/>
                  </a:solidFill>
                </a14:hiddenFill>
              </a:ext>
            </a:extLst>
          </p:spPr>
        </p:pic>
        <p:sp>
          <p:nvSpPr>
            <p:cNvPr id="6" name="ZoneTexte 5"/>
            <p:cNvSpPr txBox="1"/>
            <p:nvPr/>
          </p:nvSpPr>
          <p:spPr>
            <a:xfrm>
              <a:off x="54712" y="2893201"/>
              <a:ext cx="1570893" cy="369332"/>
            </a:xfrm>
            <a:prstGeom prst="rect">
              <a:avLst/>
            </a:prstGeom>
            <a:noFill/>
          </p:spPr>
          <p:txBody>
            <a:bodyPr wrap="square" rtlCol="0">
              <a:spAutoFit/>
            </a:bodyPr>
            <a:lstStyle/>
            <a:p>
              <a:r>
                <a:rPr lang="fr-FR" dirty="0"/>
                <a:t>Round </a:t>
              </a:r>
              <a:r>
                <a:rPr lang="fr-FR" dirty="0" err="1"/>
                <a:t>Earth</a:t>
              </a:r>
              <a:endParaRPr lang="fr-FR" dirty="0"/>
            </a:p>
          </p:txBody>
        </p:sp>
        <p:sp>
          <p:nvSpPr>
            <p:cNvPr id="10" name="ZoneTexte 9"/>
            <p:cNvSpPr txBox="1"/>
            <p:nvPr/>
          </p:nvSpPr>
          <p:spPr>
            <a:xfrm>
              <a:off x="3817805" y="2880618"/>
              <a:ext cx="1738927" cy="369332"/>
            </a:xfrm>
            <a:prstGeom prst="rect">
              <a:avLst/>
            </a:prstGeom>
            <a:noFill/>
          </p:spPr>
          <p:txBody>
            <a:bodyPr wrap="square" rtlCol="0">
              <a:spAutoFit/>
            </a:bodyPr>
            <a:lstStyle/>
            <a:p>
              <a:pPr algn="ctr"/>
              <a:r>
                <a:rPr lang="fr-FR" dirty="0" err="1"/>
                <a:t>Wrong</a:t>
              </a:r>
              <a:r>
                <a:rPr lang="fr-FR" dirty="0"/>
                <a:t> by 44km</a:t>
              </a:r>
            </a:p>
          </p:txBody>
        </p:sp>
        <p:sp>
          <p:nvSpPr>
            <p:cNvPr id="8" name="Flèche droite 7"/>
            <p:cNvSpPr/>
            <p:nvPr/>
          </p:nvSpPr>
          <p:spPr>
            <a:xfrm>
              <a:off x="3286360" y="2937807"/>
              <a:ext cx="476738" cy="280119"/>
            </a:xfrm>
            <a:prstGeom prst="rightArrow">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grpSp>
      <p:grpSp>
        <p:nvGrpSpPr>
          <p:cNvPr id="14" name="Groupe 13">
            <a:extLst>
              <a:ext uri="{FF2B5EF4-FFF2-40B4-BE49-F238E27FC236}">
                <a16:creationId xmlns:a16="http://schemas.microsoft.com/office/drawing/2014/main" id="{88BA8315-3FAB-4D2C-8708-A64A45F46CF7}"/>
              </a:ext>
            </a:extLst>
          </p:cNvPr>
          <p:cNvGrpSpPr/>
          <p:nvPr/>
        </p:nvGrpSpPr>
        <p:grpSpPr>
          <a:xfrm>
            <a:off x="54711" y="4232428"/>
            <a:ext cx="5502020" cy="894462"/>
            <a:chOff x="54711" y="4232428"/>
            <a:chExt cx="5502020" cy="894462"/>
          </a:xfrm>
        </p:grpSpPr>
        <p:pic>
          <p:nvPicPr>
            <p:cNvPr id="11" name="Picture 4" descr="Résultat de recherche d'images pour &quot;earth globe&quot;"/>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69299" y="4232428"/>
              <a:ext cx="1711569" cy="894462"/>
            </a:xfrm>
            <a:prstGeom prst="rect">
              <a:avLst/>
            </a:prstGeom>
            <a:noFill/>
            <a:extLst>
              <a:ext uri="{909E8E84-426E-40DD-AFC4-6F175D3DCCD1}">
                <a14:hiddenFill xmlns:a14="http://schemas.microsoft.com/office/drawing/2010/main">
                  <a:solidFill>
                    <a:srgbClr val="FFFFFF"/>
                  </a:solidFill>
                </a14:hiddenFill>
              </a:ext>
            </a:extLst>
          </p:spPr>
        </p:pic>
        <p:sp>
          <p:nvSpPr>
            <p:cNvPr id="12" name="ZoneTexte 11"/>
            <p:cNvSpPr txBox="1"/>
            <p:nvPr/>
          </p:nvSpPr>
          <p:spPr>
            <a:xfrm>
              <a:off x="54711" y="4494992"/>
              <a:ext cx="1570893" cy="369332"/>
            </a:xfrm>
            <a:prstGeom prst="rect">
              <a:avLst/>
            </a:prstGeom>
            <a:noFill/>
          </p:spPr>
          <p:txBody>
            <a:bodyPr wrap="square" rtlCol="0">
              <a:spAutoFit/>
            </a:bodyPr>
            <a:lstStyle/>
            <a:p>
              <a:r>
                <a:rPr lang="fr-FR" dirty="0" err="1"/>
                <a:t>Elipsoid</a:t>
              </a:r>
              <a:r>
                <a:rPr lang="fr-FR" dirty="0"/>
                <a:t> </a:t>
              </a:r>
              <a:r>
                <a:rPr lang="fr-FR" dirty="0" err="1"/>
                <a:t>Earth</a:t>
              </a:r>
              <a:endParaRPr lang="fr-FR" dirty="0"/>
            </a:p>
          </p:txBody>
        </p:sp>
        <p:sp>
          <p:nvSpPr>
            <p:cNvPr id="13" name="ZoneTexte 12"/>
            <p:cNvSpPr txBox="1"/>
            <p:nvPr/>
          </p:nvSpPr>
          <p:spPr>
            <a:xfrm>
              <a:off x="3817804" y="4352003"/>
              <a:ext cx="1738927" cy="646331"/>
            </a:xfrm>
            <a:prstGeom prst="rect">
              <a:avLst/>
            </a:prstGeom>
            <a:noFill/>
          </p:spPr>
          <p:txBody>
            <a:bodyPr wrap="square" rtlCol="0">
              <a:spAutoFit/>
            </a:bodyPr>
            <a:lstStyle/>
            <a:p>
              <a:pPr algn="ctr"/>
              <a:r>
                <a:rPr lang="fr-FR" dirty="0"/>
                <a:t>Non-</a:t>
              </a:r>
              <a:r>
                <a:rPr lang="fr-FR" dirty="0" err="1"/>
                <a:t>uniform</a:t>
              </a:r>
              <a:r>
                <a:rPr lang="fr-FR" dirty="0"/>
                <a:t> </a:t>
              </a:r>
            </a:p>
            <a:p>
              <a:pPr algn="ctr"/>
              <a:r>
                <a:rPr lang="fr-FR" dirty="0"/>
                <a:t>surface mass</a:t>
              </a:r>
            </a:p>
          </p:txBody>
        </p:sp>
        <p:sp>
          <p:nvSpPr>
            <p:cNvPr id="16" name="Flèche droite 15"/>
            <p:cNvSpPr/>
            <p:nvPr/>
          </p:nvSpPr>
          <p:spPr>
            <a:xfrm>
              <a:off x="3286360" y="4535108"/>
              <a:ext cx="476738" cy="280119"/>
            </a:xfrm>
            <a:prstGeom prst="rightArrow">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grpSp>
      <p:sp>
        <p:nvSpPr>
          <p:cNvPr id="17" name="ZoneTexte 16"/>
          <p:cNvSpPr txBox="1"/>
          <p:nvPr/>
        </p:nvSpPr>
        <p:spPr>
          <a:xfrm>
            <a:off x="7276942" y="1439097"/>
            <a:ext cx="3423139" cy="523220"/>
          </a:xfrm>
          <a:prstGeom prst="rect">
            <a:avLst/>
          </a:prstGeom>
          <a:noFill/>
        </p:spPr>
        <p:txBody>
          <a:bodyPr wrap="square" rtlCol="0">
            <a:spAutoFit/>
          </a:bodyPr>
          <a:lstStyle/>
          <a:p>
            <a:pPr algn="ctr"/>
            <a:r>
              <a:rPr lang="fr-FR" sz="2800" dirty="0"/>
              <a:t>The </a:t>
            </a:r>
            <a:r>
              <a:rPr lang="fr-FR" sz="2800" dirty="0" err="1"/>
              <a:t>Geoid</a:t>
            </a:r>
            <a:endParaRPr lang="fr-FR" sz="2800" dirty="0"/>
          </a:p>
        </p:txBody>
      </p:sp>
      <p:sp>
        <p:nvSpPr>
          <p:cNvPr id="18" name="AutoShape 9" descr="&#10;V=\frac{GM}{r}\left(1+{\sum_{n=2}^{n_\text{max}}}\left(\frac{a}{r}\right)^n{\sum_{m=0}^n}&#10;\overline{P}_{nm}(\sin\phi)\left[\overline{C}_{nm}\cos m\lambda+\overline{S}_{nm}\sin m\lambda\right]\right),&#10;"/>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cxnSp>
        <p:nvCxnSpPr>
          <p:cNvPr id="20" name="Connecteur droit 19"/>
          <p:cNvCxnSpPr/>
          <p:nvPr/>
        </p:nvCxnSpPr>
        <p:spPr>
          <a:xfrm>
            <a:off x="5822462" y="1827660"/>
            <a:ext cx="0" cy="3408648"/>
          </a:xfrm>
          <a:prstGeom prst="line">
            <a:avLst/>
          </a:prstGeom>
          <a:ln w="12700"/>
        </p:spPr>
        <p:style>
          <a:lnRef idx="1">
            <a:schemeClr val="accent1"/>
          </a:lnRef>
          <a:fillRef idx="0">
            <a:schemeClr val="accent1"/>
          </a:fillRef>
          <a:effectRef idx="0">
            <a:schemeClr val="accent1"/>
          </a:effectRef>
          <a:fontRef idx="minor">
            <a:schemeClr val="tx1"/>
          </a:fontRef>
        </p:style>
      </p:cxnSp>
      <p:grpSp>
        <p:nvGrpSpPr>
          <p:cNvPr id="3" name="Groupe 2">
            <a:extLst>
              <a:ext uri="{FF2B5EF4-FFF2-40B4-BE49-F238E27FC236}">
                <a16:creationId xmlns:a16="http://schemas.microsoft.com/office/drawing/2014/main" id="{4E7E41F3-5D8E-4AE7-99FF-44ECE7AAEB83}"/>
              </a:ext>
            </a:extLst>
          </p:cNvPr>
          <p:cNvGrpSpPr/>
          <p:nvPr/>
        </p:nvGrpSpPr>
        <p:grpSpPr>
          <a:xfrm>
            <a:off x="6349993" y="2558435"/>
            <a:ext cx="5568464" cy="2095735"/>
            <a:chOff x="6349993" y="2558435"/>
            <a:chExt cx="5568464" cy="2095735"/>
          </a:xfrm>
        </p:grpSpPr>
        <p:pic>
          <p:nvPicPr>
            <p:cNvPr id="1029" name="Picture 5"/>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6146" r="3919" b="2930"/>
            <a:stretch/>
          </p:blipFill>
          <p:spPr bwMode="auto">
            <a:xfrm>
              <a:off x="6349993" y="2558435"/>
              <a:ext cx="2114063" cy="2095735"/>
            </a:xfrm>
            <a:prstGeom prst="ellipse">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1" name="Picture 7" descr="Résultat de recherche d'images pour &quot;geoide&quot;"/>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0770" t="6058" r="11282" b="7292"/>
            <a:stretch/>
          </p:blipFill>
          <p:spPr bwMode="auto">
            <a:xfrm>
              <a:off x="9823933" y="2558435"/>
              <a:ext cx="2094524" cy="2053183"/>
            </a:xfrm>
            <a:prstGeom prst="ellipse">
              <a:avLst/>
            </a:prstGeom>
            <a:noFill/>
            <a:extLst>
              <a:ext uri="{909E8E84-426E-40DD-AFC4-6F175D3DCCD1}">
                <a14:hiddenFill xmlns:a14="http://schemas.microsoft.com/office/drawing/2010/main">
                  <a:solidFill>
                    <a:srgbClr val="FFFFFF"/>
                  </a:solidFill>
                </a14:hiddenFill>
              </a:ext>
            </a:extLst>
          </p:spPr>
        </p:pic>
        <p:pic>
          <p:nvPicPr>
            <p:cNvPr id="1038" name="Picture 14" descr="Résultat de recherche d'images pour &quot;red to blue spectrum&quot;"/>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r="15815" b="16926"/>
            <a:stretch/>
          </p:blipFill>
          <p:spPr bwMode="auto">
            <a:xfrm rot="5400000">
              <a:off x="7939459" y="3591781"/>
              <a:ext cx="1539759" cy="153601"/>
            </a:xfrm>
            <a:prstGeom prst="rect">
              <a:avLst/>
            </a:prstGeom>
            <a:noFill/>
            <a:extLst>
              <a:ext uri="{909E8E84-426E-40DD-AFC4-6F175D3DCCD1}">
                <a14:hiddenFill xmlns:a14="http://schemas.microsoft.com/office/drawing/2010/main">
                  <a:solidFill>
                    <a:srgbClr val="FFFFFF"/>
                  </a:solidFill>
                </a14:hiddenFill>
              </a:ext>
            </a:extLst>
          </p:spPr>
        </p:pic>
        <p:sp>
          <p:nvSpPr>
            <p:cNvPr id="25" name="ZoneTexte 24"/>
            <p:cNvSpPr txBox="1"/>
            <p:nvPr/>
          </p:nvSpPr>
          <p:spPr>
            <a:xfrm>
              <a:off x="8764045" y="3483916"/>
              <a:ext cx="1201917" cy="369332"/>
            </a:xfrm>
            <a:prstGeom prst="rect">
              <a:avLst/>
            </a:prstGeom>
            <a:noFill/>
          </p:spPr>
          <p:txBody>
            <a:bodyPr wrap="square" rtlCol="0">
              <a:spAutoFit/>
            </a:bodyPr>
            <a:lstStyle/>
            <a:p>
              <a:r>
                <a:rPr lang="fr-FR" dirty="0" err="1"/>
                <a:t>Sea</a:t>
              </a:r>
              <a:r>
                <a:rPr lang="fr-FR" dirty="0"/>
                <a:t> </a:t>
              </a:r>
              <a:r>
                <a:rPr lang="fr-FR" dirty="0" err="1"/>
                <a:t>Level</a:t>
              </a:r>
              <a:endParaRPr lang="fr-FR" dirty="0"/>
            </a:p>
          </p:txBody>
        </p:sp>
        <p:sp>
          <p:nvSpPr>
            <p:cNvPr id="32" name="ZoneTexte 31"/>
            <p:cNvSpPr txBox="1"/>
            <p:nvPr/>
          </p:nvSpPr>
          <p:spPr>
            <a:xfrm>
              <a:off x="8817400" y="2798969"/>
              <a:ext cx="342225" cy="369332"/>
            </a:xfrm>
            <a:prstGeom prst="rect">
              <a:avLst/>
            </a:prstGeom>
            <a:noFill/>
          </p:spPr>
          <p:txBody>
            <a:bodyPr wrap="square" rtlCol="0">
              <a:spAutoFit/>
            </a:bodyPr>
            <a:lstStyle/>
            <a:p>
              <a:pPr algn="ctr"/>
              <a:r>
                <a:rPr lang="fr-FR" dirty="0"/>
                <a:t>+</a:t>
              </a:r>
            </a:p>
          </p:txBody>
        </p:sp>
        <p:sp>
          <p:nvSpPr>
            <p:cNvPr id="33" name="ZoneTexte 32"/>
            <p:cNvSpPr txBox="1"/>
            <p:nvPr/>
          </p:nvSpPr>
          <p:spPr>
            <a:xfrm>
              <a:off x="8817400" y="4145528"/>
              <a:ext cx="342225" cy="369332"/>
            </a:xfrm>
            <a:prstGeom prst="rect">
              <a:avLst/>
            </a:prstGeom>
            <a:noFill/>
          </p:spPr>
          <p:txBody>
            <a:bodyPr wrap="square" rtlCol="0">
              <a:spAutoFit/>
            </a:bodyPr>
            <a:lstStyle/>
            <a:p>
              <a:pPr algn="ctr"/>
              <a:r>
                <a:rPr lang="fr-FR" dirty="0"/>
                <a:t>-</a:t>
              </a:r>
            </a:p>
          </p:txBody>
        </p:sp>
      </p:grpSp>
    </p:spTree>
    <p:extLst>
      <p:ext uri="{BB962C8B-B14F-4D97-AF65-F5344CB8AC3E}">
        <p14:creationId xmlns:p14="http://schemas.microsoft.com/office/powerpoint/2010/main" val="7888226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sz="6000" dirty="0"/>
              <a:t>The Basics of </a:t>
            </a:r>
            <a:r>
              <a:rPr lang="fr-FR" sz="6000" dirty="0" err="1"/>
              <a:t>Gravimetry</a:t>
            </a:r>
            <a:endParaRPr lang="fr-FR" sz="6000" dirty="0"/>
          </a:p>
        </p:txBody>
      </p:sp>
      <p:sp>
        <p:nvSpPr>
          <p:cNvPr id="4" name="Espace réservé du numéro de diapositive 3"/>
          <p:cNvSpPr>
            <a:spLocks noGrp="1"/>
          </p:cNvSpPr>
          <p:nvPr>
            <p:ph type="sldNum" sz="quarter" idx="12"/>
          </p:nvPr>
        </p:nvSpPr>
        <p:spPr/>
        <p:txBody>
          <a:bodyPr/>
          <a:lstStyle/>
          <a:p>
            <a:fld id="{9E937E72-11F5-44A2-9DC0-74EEC05A6D21}" type="slidenum">
              <a:rPr lang="en-US" smtClean="0"/>
              <a:pPr/>
              <a:t>4</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sp>
        <p:nvSpPr>
          <p:cNvPr id="18" name="AutoShape 9" descr="&#10;V=\frac{GM}{r}\left(1+{\sum_{n=2}^{n_\text{max}}}\left(\frac{a}{r}\right)^n{\sum_{m=0}^n}&#10;\overline{P}_{nm}(\sin\phi)\left[\overline{C}_{nm}\cos m\lambda+\overline{S}_{nm}\sin m\lambda\right]\right),&#10;"/>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sp>
        <p:nvSpPr>
          <p:cNvPr id="3" name="ZoneTexte 2">
            <a:extLst>
              <a:ext uri="{FF2B5EF4-FFF2-40B4-BE49-F238E27FC236}">
                <a16:creationId xmlns:a16="http://schemas.microsoft.com/office/drawing/2014/main" id="{E9E469FA-0996-4D4D-B764-3BB462D3BCDE}"/>
              </a:ext>
            </a:extLst>
          </p:cNvPr>
          <p:cNvSpPr txBox="1"/>
          <p:nvPr/>
        </p:nvSpPr>
        <p:spPr>
          <a:xfrm>
            <a:off x="9771004" y="4829925"/>
            <a:ext cx="2271836" cy="923330"/>
          </a:xfrm>
          <a:prstGeom prst="rect">
            <a:avLst/>
          </a:prstGeom>
          <a:noFill/>
        </p:spPr>
        <p:txBody>
          <a:bodyPr wrap="square" rtlCol="0">
            <a:spAutoFit/>
          </a:bodyPr>
          <a:lstStyle/>
          <a:p>
            <a:r>
              <a:rPr lang="en-GB" dirty="0">
                <a:hlinkClick r:id="rId3"/>
              </a:rPr>
              <a:t>https://link.springer.com/article/10.1007/s10712-019-09525-z</a:t>
            </a:r>
            <a:endParaRPr lang="en-GB" dirty="0"/>
          </a:p>
        </p:txBody>
      </p:sp>
      <p:pic>
        <p:nvPicPr>
          <p:cNvPr id="1026" name="Picture 2" descr="Image result for sealevel census ellipsoid">
            <a:extLst>
              <a:ext uri="{FF2B5EF4-FFF2-40B4-BE49-F238E27FC236}">
                <a16:creationId xmlns:a16="http://schemas.microsoft.com/office/drawing/2014/main" id="{DF46CB91-8925-4D6D-AE77-38E760352AF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8607" y="1229294"/>
            <a:ext cx="8658423" cy="4888824"/>
          </a:xfrm>
          <a:prstGeom prst="rect">
            <a:avLst/>
          </a:prstGeom>
          <a:noFill/>
          <a:extLst>
            <a:ext uri="{909E8E84-426E-40DD-AFC4-6F175D3DCCD1}">
              <a14:hiddenFill xmlns:a14="http://schemas.microsoft.com/office/drawing/2010/main">
                <a:solidFill>
                  <a:srgbClr val="FFFFFF"/>
                </a:solidFill>
              </a14:hiddenFill>
            </a:ext>
          </a:extLst>
        </p:spPr>
      </p:pic>
      <p:sp>
        <p:nvSpPr>
          <p:cNvPr id="19" name="ZoneTexte 18">
            <a:extLst>
              <a:ext uri="{FF2B5EF4-FFF2-40B4-BE49-F238E27FC236}">
                <a16:creationId xmlns:a16="http://schemas.microsoft.com/office/drawing/2014/main" id="{55CDBDA4-9EB8-48BA-B8F3-6722672FF42B}"/>
              </a:ext>
            </a:extLst>
          </p:cNvPr>
          <p:cNvSpPr txBox="1"/>
          <p:nvPr/>
        </p:nvSpPr>
        <p:spPr>
          <a:xfrm>
            <a:off x="12326457" y="41275"/>
            <a:ext cx="3809999" cy="7017306"/>
          </a:xfrm>
          <a:prstGeom prst="rect">
            <a:avLst/>
          </a:prstGeom>
          <a:noFill/>
        </p:spPr>
        <p:txBody>
          <a:bodyPr wrap="square" rtlCol="0">
            <a:spAutoFit/>
          </a:bodyPr>
          <a:lstStyle/>
          <a:p>
            <a:r>
              <a:rPr lang="en-GB"/>
              <a:t>Fig. 2Relationship between surfaces relating to sea level. The normal to the reference ellipsoid defines the vertical in the terrestrial reference frame. The normal to the geoid is the vertical coordinate (z) for geophysical fluid dynamics, and anti-parallel to the local effective acceleration g due to gravity. The difference between these two definitions of the vertical direction is greatly exaggerated in this diagram; it is negligible in reality. The local vertical coordinates of mean sea level ηη, the geoid G and the sea floor FF are relative to the reference ellipsoid, while dynamic sea level ζ~ζ~ is relative to the geoid. The local time-mean thickness of the ocean HH is the vertical distance between mean sea level and the sea floor. The deviation of atmospheric pressure p′apa′ from its global mean causes the depression BB in sea level by the inverse barometer effect</a:t>
            </a:r>
          </a:p>
          <a:p>
            <a:endParaRPr lang="en-GB" dirty="0"/>
          </a:p>
        </p:txBody>
      </p:sp>
    </p:spTree>
    <p:extLst>
      <p:ext uri="{BB962C8B-B14F-4D97-AF65-F5344CB8AC3E}">
        <p14:creationId xmlns:p14="http://schemas.microsoft.com/office/powerpoint/2010/main" val="1265130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87728" y="100094"/>
            <a:ext cx="8494508" cy="1129200"/>
          </a:xfrm>
        </p:spPr>
        <p:txBody>
          <a:bodyPr/>
          <a:lstStyle/>
          <a:p>
            <a:r>
              <a:rPr lang="fr-FR" sz="6000" dirty="0" err="1"/>
              <a:t>Polynomials</a:t>
            </a:r>
            <a:r>
              <a:rPr lang="fr-FR" sz="6000" dirty="0"/>
              <a:t> ? </a:t>
            </a:r>
          </a:p>
        </p:txBody>
      </p:sp>
      <p:sp>
        <p:nvSpPr>
          <p:cNvPr id="4" name="Espace réservé du numéro de diapositive 3"/>
          <p:cNvSpPr>
            <a:spLocks noGrp="1"/>
          </p:cNvSpPr>
          <p:nvPr>
            <p:ph type="sldNum" sz="quarter" idx="12"/>
          </p:nvPr>
        </p:nvSpPr>
        <p:spPr/>
        <p:txBody>
          <a:bodyPr/>
          <a:lstStyle/>
          <a:p>
            <a:fld id="{9E937E72-11F5-44A2-9DC0-74EEC05A6D21}" type="slidenum">
              <a:rPr lang="en-US" smtClean="0"/>
              <a:pPr/>
              <a:t>5</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sp>
        <p:nvSpPr>
          <p:cNvPr id="18" name="AutoShape 9" descr="&#10;V=\frac{GM}{r}\left(1+{\sum_{n=2}^{n_\text{max}}}\left(\frac{a}{r}\right)^n{\sum_{m=0}^n}&#10;\overline{P}_{nm}(\sin\phi)\left[\overline{C}_{nm}\cos m\lambda+\overline{S}_{nm}\sin m\lambda\right]\right),&#10;"/>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mc:AlternateContent xmlns:mc="http://schemas.openxmlformats.org/markup-compatibility/2006" xmlns:a14="http://schemas.microsoft.com/office/drawing/2010/main">
        <mc:Choice Requires="a14">
          <p:sp>
            <p:nvSpPr>
              <p:cNvPr id="7" name="ZoneTexte 6">
                <a:extLst>
                  <a:ext uri="{FF2B5EF4-FFF2-40B4-BE49-F238E27FC236}">
                    <a16:creationId xmlns:a16="http://schemas.microsoft.com/office/drawing/2014/main" id="{0C7ACBD0-857C-41D4-8DB6-C513234E2A1C}"/>
                  </a:ext>
                </a:extLst>
              </p:cNvPr>
              <p:cNvSpPr txBox="1"/>
              <p:nvPr/>
            </p:nvSpPr>
            <p:spPr>
              <a:xfrm>
                <a:off x="777973" y="1586345"/>
                <a:ext cx="10636053" cy="553998"/>
              </a:xfrm>
              <a:prstGeom prst="rect">
                <a:avLst/>
              </a:prstGeom>
              <a:noFill/>
            </p:spPr>
            <p:txBody>
              <a:bodyPr wrap="none" lIns="0" tIns="0" rIns="0" bIns="0" rtlCol="0">
                <a:spAutoFit/>
              </a:bodyPr>
              <a:lstStyle/>
              <a:p>
                <a14:m>
                  <m:oMath xmlns:m="http://schemas.openxmlformats.org/officeDocument/2006/math">
                    <m:r>
                      <a:rPr lang="fr-FR" sz="3600" b="0" i="1" smtClean="0">
                        <a:latin typeface="Cambria Math" panose="02040503050406030204" pitchFamily="18" charset="0"/>
                      </a:rPr>
                      <m:t>𝑓</m:t>
                    </m:r>
                    <m:d>
                      <m:dPr>
                        <m:ctrlPr>
                          <a:rPr lang="fr-FR" sz="3600" b="0" i="1" smtClean="0">
                            <a:latin typeface="Cambria Math" panose="02040503050406030204" pitchFamily="18" charset="0"/>
                          </a:rPr>
                        </m:ctrlPr>
                      </m:dPr>
                      <m:e>
                        <m:r>
                          <a:rPr lang="fr-FR" sz="3600" b="0" i="1" smtClean="0">
                            <a:latin typeface="Cambria Math" panose="02040503050406030204" pitchFamily="18" charset="0"/>
                          </a:rPr>
                          <m:t>𝑥</m:t>
                        </m:r>
                      </m:e>
                    </m:d>
                    <m:r>
                      <a:rPr lang="fr-FR" sz="3600" b="0" i="1" smtClean="0">
                        <a:latin typeface="Cambria Math" panose="02040503050406030204" pitchFamily="18" charset="0"/>
                      </a:rPr>
                      <m:t>= </m:t>
                    </m:r>
                    <m:sSub>
                      <m:sSubPr>
                        <m:ctrlPr>
                          <a:rPr lang="fr-FR" sz="3600" b="0" i="1" smtClean="0">
                            <a:latin typeface="Cambria Math" panose="02040503050406030204" pitchFamily="18" charset="0"/>
                          </a:rPr>
                        </m:ctrlPr>
                      </m:sSubPr>
                      <m:e>
                        <m:r>
                          <a:rPr lang="fr-FR" sz="3600" b="0" i="1" smtClean="0">
                            <a:latin typeface="Cambria Math" panose="02040503050406030204" pitchFamily="18" charset="0"/>
                          </a:rPr>
                          <m:t>𝑎</m:t>
                        </m:r>
                      </m:e>
                      <m:sub>
                        <m:r>
                          <a:rPr lang="fr-FR" sz="3600" b="0" i="1" smtClean="0">
                            <a:latin typeface="Cambria Math" panose="02040503050406030204" pitchFamily="18" charset="0"/>
                          </a:rPr>
                          <m:t>0</m:t>
                        </m:r>
                      </m:sub>
                    </m:sSub>
                    <m:r>
                      <a:rPr lang="fr-FR" sz="3600" b="0" i="1" smtClean="0">
                        <a:latin typeface="Cambria Math" panose="02040503050406030204" pitchFamily="18" charset="0"/>
                      </a:rPr>
                      <m:t>+</m:t>
                    </m:r>
                    <m:sSub>
                      <m:sSubPr>
                        <m:ctrlPr>
                          <a:rPr lang="fr-FR" sz="3600" b="0" i="1" smtClean="0">
                            <a:latin typeface="Cambria Math" panose="02040503050406030204" pitchFamily="18" charset="0"/>
                          </a:rPr>
                        </m:ctrlPr>
                      </m:sSubPr>
                      <m:e>
                        <m:r>
                          <a:rPr lang="fr-FR" sz="3600" b="0" i="1" smtClean="0">
                            <a:latin typeface="Cambria Math" panose="02040503050406030204" pitchFamily="18" charset="0"/>
                          </a:rPr>
                          <m:t>𝑎</m:t>
                        </m:r>
                      </m:e>
                      <m:sub>
                        <m:r>
                          <a:rPr lang="fr-FR" sz="3600" b="0" i="1" smtClean="0">
                            <a:latin typeface="Cambria Math" panose="02040503050406030204" pitchFamily="18" charset="0"/>
                          </a:rPr>
                          <m:t>1</m:t>
                        </m:r>
                      </m:sub>
                    </m:sSub>
                    <m:r>
                      <a:rPr lang="fr-FR" sz="3600" b="0" i="1" smtClean="0">
                        <a:latin typeface="Cambria Math" panose="02040503050406030204" pitchFamily="18" charset="0"/>
                      </a:rPr>
                      <m:t>𝑥</m:t>
                    </m:r>
                    <m:r>
                      <a:rPr lang="fr-FR" sz="3600" b="0" i="1" smtClean="0">
                        <a:latin typeface="Cambria Math" panose="02040503050406030204" pitchFamily="18" charset="0"/>
                      </a:rPr>
                      <m:t>+ </m:t>
                    </m:r>
                    <m:sSub>
                      <m:sSubPr>
                        <m:ctrlPr>
                          <a:rPr lang="fr-FR" sz="3600" b="0" i="1" smtClean="0">
                            <a:latin typeface="Cambria Math" panose="02040503050406030204" pitchFamily="18" charset="0"/>
                          </a:rPr>
                        </m:ctrlPr>
                      </m:sSubPr>
                      <m:e>
                        <m:r>
                          <a:rPr lang="fr-FR" sz="3600" b="0" i="1" smtClean="0">
                            <a:latin typeface="Cambria Math" panose="02040503050406030204" pitchFamily="18" charset="0"/>
                          </a:rPr>
                          <m:t>𝑎</m:t>
                        </m:r>
                      </m:e>
                      <m:sub>
                        <m:r>
                          <a:rPr lang="fr-FR" sz="3600" b="0" i="1" smtClean="0">
                            <a:latin typeface="Cambria Math" panose="02040503050406030204" pitchFamily="18" charset="0"/>
                          </a:rPr>
                          <m:t>2</m:t>
                        </m:r>
                      </m:sub>
                    </m:sSub>
                    <m:sSup>
                      <m:sSupPr>
                        <m:ctrlPr>
                          <a:rPr lang="fr-FR" sz="3600" b="0" i="1" smtClean="0">
                            <a:latin typeface="Cambria Math" panose="02040503050406030204" pitchFamily="18" charset="0"/>
                          </a:rPr>
                        </m:ctrlPr>
                      </m:sSupPr>
                      <m:e>
                        <m:r>
                          <a:rPr lang="fr-FR" sz="3600" b="0" i="1" smtClean="0">
                            <a:latin typeface="Cambria Math" panose="02040503050406030204" pitchFamily="18" charset="0"/>
                          </a:rPr>
                          <m:t>𝑥</m:t>
                        </m:r>
                      </m:e>
                      <m:sup>
                        <m:r>
                          <a:rPr lang="fr-FR" sz="3600" b="0" i="1" smtClean="0">
                            <a:latin typeface="Cambria Math" panose="02040503050406030204" pitchFamily="18" charset="0"/>
                          </a:rPr>
                          <m:t>2</m:t>
                        </m:r>
                      </m:sup>
                    </m:sSup>
                    <m:r>
                      <a:rPr lang="fr-FR" sz="3600" i="1">
                        <a:latin typeface="Cambria Math" panose="02040503050406030204" pitchFamily="18" charset="0"/>
                      </a:rPr>
                      <m:t>+ </m:t>
                    </m:r>
                    <m:sSub>
                      <m:sSubPr>
                        <m:ctrlPr>
                          <a:rPr lang="fr-FR" sz="3600" i="1">
                            <a:latin typeface="Cambria Math" panose="02040503050406030204" pitchFamily="18" charset="0"/>
                          </a:rPr>
                        </m:ctrlPr>
                      </m:sSubPr>
                      <m:e>
                        <m:r>
                          <a:rPr lang="fr-FR" sz="3600" i="1">
                            <a:latin typeface="Cambria Math" panose="02040503050406030204" pitchFamily="18" charset="0"/>
                          </a:rPr>
                          <m:t>𝑎</m:t>
                        </m:r>
                      </m:e>
                      <m:sub>
                        <m:r>
                          <a:rPr lang="fr-FR" sz="3600" b="0" i="1" smtClean="0">
                            <a:latin typeface="Cambria Math" panose="02040503050406030204" pitchFamily="18" charset="0"/>
                          </a:rPr>
                          <m:t>3</m:t>
                        </m:r>
                      </m:sub>
                    </m:sSub>
                    <m:sSup>
                      <m:sSupPr>
                        <m:ctrlPr>
                          <a:rPr lang="fr-FR" sz="3600" i="1">
                            <a:latin typeface="Cambria Math" panose="02040503050406030204" pitchFamily="18" charset="0"/>
                          </a:rPr>
                        </m:ctrlPr>
                      </m:sSupPr>
                      <m:e>
                        <m:r>
                          <a:rPr lang="fr-FR" sz="3600" i="1">
                            <a:latin typeface="Cambria Math" panose="02040503050406030204" pitchFamily="18" charset="0"/>
                          </a:rPr>
                          <m:t>𝑥</m:t>
                        </m:r>
                      </m:e>
                      <m:sup>
                        <m:r>
                          <a:rPr lang="fr-FR" sz="3600" b="0" i="1" smtClean="0">
                            <a:latin typeface="Cambria Math" panose="02040503050406030204" pitchFamily="18" charset="0"/>
                          </a:rPr>
                          <m:t>3</m:t>
                        </m:r>
                      </m:sup>
                    </m:sSup>
                  </m:oMath>
                </a14:m>
                <a:r>
                  <a:rPr lang="fr-FR" sz="3600" dirty="0"/>
                  <a:t> </a:t>
                </a:r>
                <a14:m>
                  <m:oMath xmlns:m="http://schemas.openxmlformats.org/officeDocument/2006/math">
                    <m:r>
                      <a:rPr lang="fr-FR" sz="3600" i="1">
                        <a:latin typeface="Cambria Math" panose="02040503050406030204" pitchFamily="18" charset="0"/>
                      </a:rPr>
                      <m:t>+ </m:t>
                    </m:r>
                    <m:sSub>
                      <m:sSubPr>
                        <m:ctrlPr>
                          <a:rPr lang="fr-FR" sz="3600" i="1">
                            <a:latin typeface="Cambria Math" panose="02040503050406030204" pitchFamily="18" charset="0"/>
                          </a:rPr>
                        </m:ctrlPr>
                      </m:sSubPr>
                      <m:e>
                        <m:r>
                          <a:rPr lang="fr-FR" sz="3600" i="1">
                            <a:latin typeface="Cambria Math" panose="02040503050406030204" pitchFamily="18" charset="0"/>
                          </a:rPr>
                          <m:t>𝑎</m:t>
                        </m:r>
                      </m:e>
                      <m:sub>
                        <m:r>
                          <a:rPr lang="fr-FR" sz="3600" b="0" i="1" smtClean="0">
                            <a:latin typeface="Cambria Math" panose="02040503050406030204" pitchFamily="18" charset="0"/>
                          </a:rPr>
                          <m:t>4</m:t>
                        </m:r>
                      </m:sub>
                    </m:sSub>
                    <m:sSup>
                      <m:sSupPr>
                        <m:ctrlPr>
                          <a:rPr lang="fr-FR" sz="3600" i="1">
                            <a:latin typeface="Cambria Math" panose="02040503050406030204" pitchFamily="18" charset="0"/>
                          </a:rPr>
                        </m:ctrlPr>
                      </m:sSupPr>
                      <m:e>
                        <m:r>
                          <a:rPr lang="fr-FR" sz="3600" i="1">
                            <a:latin typeface="Cambria Math" panose="02040503050406030204" pitchFamily="18" charset="0"/>
                          </a:rPr>
                          <m:t>𝑥</m:t>
                        </m:r>
                      </m:e>
                      <m:sup>
                        <m:r>
                          <a:rPr lang="fr-FR" sz="3600" b="0" i="1" smtClean="0">
                            <a:latin typeface="Cambria Math" panose="02040503050406030204" pitchFamily="18" charset="0"/>
                          </a:rPr>
                          <m:t>4</m:t>
                        </m:r>
                      </m:sup>
                    </m:sSup>
                  </m:oMath>
                </a14:m>
                <a:r>
                  <a:rPr lang="fr-FR" sz="3600" dirty="0"/>
                  <a:t> </a:t>
                </a:r>
                <a14:m>
                  <m:oMath xmlns:m="http://schemas.openxmlformats.org/officeDocument/2006/math">
                    <m:r>
                      <a:rPr lang="fr-FR" sz="3600" i="1">
                        <a:latin typeface="Cambria Math" panose="02040503050406030204" pitchFamily="18" charset="0"/>
                      </a:rPr>
                      <m:t>+</m:t>
                    </m:r>
                    <m:r>
                      <a:rPr lang="fr-FR" sz="3600" b="0" i="1" smtClean="0">
                        <a:latin typeface="Cambria Math" panose="02040503050406030204" pitchFamily="18" charset="0"/>
                      </a:rPr>
                      <m:t>…+</m:t>
                    </m:r>
                    <m:r>
                      <a:rPr lang="fr-FR" sz="3600" i="1">
                        <a:latin typeface="Cambria Math" panose="02040503050406030204" pitchFamily="18" charset="0"/>
                      </a:rPr>
                      <m:t> </m:t>
                    </m:r>
                    <m:sSub>
                      <m:sSubPr>
                        <m:ctrlPr>
                          <a:rPr lang="fr-FR" sz="3600" i="1">
                            <a:latin typeface="Cambria Math" panose="02040503050406030204" pitchFamily="18" charset="0"/>
                          </a:rPr>
                        </m:ctrlPr>
                      </m:sSubPr>
                      <m:e>
                        <m:r>
                          <a:rPr lang="fr-FR" sz="3600" i="1">
                            <a:latin typeface="Cambria Math" panose="02040503050406030204" pitchFamily="18" charset="0"/>
                          </a:rPr>
                          <m:t>𝑎</m:t>
                        </m:r>
                      </m:e>
                      <m:sub>
                        <m:r>
                          <a:rPr lang="fr-FR" sz="3600" b="0" i="1" smtClean="0">
                            <a:latin typeface="Cambria Math" panose="02040503050406030204" pitchFamily="18" charset="0"/>
                          </a:rPr>
                          <m:t>𝑛</m:t>
                        </m:r>
                      </m:sub>
                    </m:sSub>
                    <m:sSup>
                      <m:sSupPr>
                        <m:ctrlPr>
                          <a:rPr lang="fr-FR" sz="3600" i="1">
                            <a:latin typeface="Cambria Math" panose="02040503050406030204" pitchFamily="18" charset="0"/>
                          </a:rPr>
                        </m:ctrlPr>
                      </m:sSupPr>
                      <m:e>
                        <m:r>
                          <a:rPr lang="fr-FR" sz="3600" i="1">
                            <a:latin typeface="Cambria Math" panose="02040503050406030204" pitchFamily="18" charset="0"/>
                          </a:rPr>
                          <m:t>𝑥</m:t>
                        </m:r>
                      </m:e>
                      <m:sup>
                        <m:r>
                          <a:rPr lang="fr-FR" sz="3600" b="0" i="1" smtClean="0">
                            <a:latin typeface="Cambria Math" panose="02040503050406030204" pitchFamily="18" charset="0"/>
                          </a:rPr>
                          <m:t>𝑛</m:t>
                        </m:r>
                      </m:sup>
                    </m:sSup>
                  </m:oMath>
                </a14:m>
                <a:endParaRPr lang="en-GB" sz="3600" dirty="0"/>
              </a:p>
            </p:txBody>
          </p:sp>
        </mc:Choice>
        <mc:Fallback xmlns="">
          <p:sp>
            <p:nvSpPr>
              <p:cNvPr id="7" name="ZoneTexte 6">
                <a:extLst>
                  <a:ext uri="{FF2B5EF4-FFF2-40B4-BE49-F238E27FC236}">
                    <a16:creationId xmlns:a16="http://schemas.microsoft.com/office/drawing/2014/main" id="{0C7ACBD0-857C-41D4-8DB6-C513234E2A1C}"/>
                  </a:ext>
                </a:extLst>
              </p:cNvPr>
              <p:cNvSpPr txBox="1">
                <a:spLocks noRot="1" noChangeAspect="1" noMove="1" noResize="1" noEditPoints="1" noAdjustHandles="1" noChangeArrowheads="1" noChangeShapeType="1" noTextEdit="1"/>
              </p:cNvSpPr>
              <p:nvPr/>
            </p:nvSpPr>
            <p:spPr>
              <a:xfrm>
                <a:off x="777973" y="1586345"/>
                <a:ext cx="10636053" cy="553998"/>
              </a:xfrm>
              <a:prstGeom prst="rect">
                <a:avLst/>
              </a:prstGeom>
              <a:blipFill>
                <a:blip r:embed="rId2"/>
                <a:stretch>
                  <a:fillRect l="-57"/>
                </a:stretch>
              </a:blipFill>
            </p:spPr>
            <p:txBody>
              <a:bodyPr/>
              <a:lstStyle/>
              <a:p>
                <a:r>
                  <a:rPr lang="en-GB">
                    <a:noFill/>
                  </a:rPr>
                  <a:t> </a:t>
                </a:r>
              </a:p>
            </p:txBody>
          </p:sp>
        </mc:Fallback>
      </mc:AlternateContent>
      <p:grpSp>
        <p:nvGrpSpPr>
          <p:cNvPr id="2048" name="Groupe 2047">
            <a:extLst>
              <a:ext uri="{FF2B5EF4-FFF2-40B4-BE49-F238E27FC236}">
                <a16:creationId xmlns:a16="http://schemas.microsoft.com/office/drawing/2014/main" id="{41D7250C-31C6-41A0-93FF-0376623F087A}"/>
              </a:ext>
            </a:extLst>
          </p:cNvPr>
          <p:cNvGrpSpPr/>
          <p:nvPr/>
        </p:nvGrpSpPr>
        <p:grpSpPr>
          <a:xfrm>
            <a:off x="91640" y="2314939"/>
            <a:ext cx="12008719" cy="3310006"/>
            <a:chOff x="328516" y="2221816"/>
            <a:chExt cx="12008719" cy="3310006"/>
          </a:xfrm>
        </p:grpSpPr>
        <p:grpSp>
          <p:nvGrpSpPr>
            <p:cNvPr id="16" name="Groupe 15">
              <a:extLst>
                <a:ext uri="{FF2B5EF4-FFF2-40B4-BE49-F238E27FC236}">
                  <a16:creationId xmlns:a16="http://schemas.microsoft.com/office/drawing/2014/main" id="{02A10F50-16C9-4274-B72C-DC2220546AB4}"/>
                </a:ext>
              </a:extLst>
            </p:cNvPr>
            <p:cNvGrpSpPr/>
            <p:nvPr/>
          </p:nvGrpSpPr>
          <p:grpSpPr>
            <a:xfrm>
              <a:off x="3555568" y="2818841"/>
              <a:ext cx="8781667" cy="2206080"/>
              <a:chOff x="1677351" y="2520968"/>
              <a:chExt cx="8781667" cy="2206080"/>
            </a:xfrm>
          </p:grpSpPr>
          <p:grpSp>
            <p:nvGrpSpPr>
              <p:cNvPr id="24" name="Groupe 23">
                <a:extLst>
                  <a:ext uri="{FF2B5EF4-FFF2-40B4-BE49-F238E27FC236}">
                    <a16:creationId xmlns:a16="http://schemas.microsoft.com/office/drawing/2014/main" id="{6C2AAB57-CE2E-4136-A5E9-9CE2DD228589}"/>
                  </a:ext>
                </a:extLst>
              </p:cNvPr>
              <p:cNvGrpSpPr/>
              <p:nvPr/>
            </p:nvGrpSpPr>
            <p:grpSpPr>
              <a:xfrm>
                <a:off x="6958960" y="2520968"/>
                <a:ext cx="818944" cy="2175534"/>
                <a:chOff x="1852185" y="2981027"/>
                <a:chExt cx="665018" cy="1579419"/>
              </a:xfrm>
            </p:grpSpPr>
            <p:sp>
              <p:nvSpPr>
                <p:cNvPr id="25" name="Rectangle 24">
                  <a:extLst>
                    <a:ext uri="{FF2B5EF4-FFF2-40B4-BE49-F238E27FC236}">
                      <a16:creationId xmlns:a16="http://schemas.microsoft.com/office/drawing/2014/main" id="{F282B105-325E-4FB8-8A14-2CD0B3589661}"/>
                    </a:ext>
                  </a:extLst>
                </p:cNvPr>
                <p:cNvSpPr/>
                <p:nvPr/>
              </p:nvSpPr>
              <p:spPr>
                <a:xfrm>
                  <a:off x="1852185" y="2981027"/>
                  <a:ext cx="665018" cy="1579419"/>
                </a:xfrm>
                <a:prstGeom prst="rect">
                  <a:avLst/>
                </a:prstGeom>
                <a:solidFill>
                  <a:srgbClr val="00FF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mc:AlternateContent xmlns:mc="http://schemas.openxmlformats.org/markup-compatibility/2006" xmlns:a14="http://schemas.microsoft.com/office/drawing/2010/main">
              <mc:Choice Requires="a14">
                <p:sp>
                  <p:nvSpPr>
                    <p:cNvPr id="27" name="ZoneTexte 26">
                      <a:extLst>
                        <a:ext uri="{FF2B5EF4-FFF2-40B4-BE49-F238E27FC236}">
                          <a16:creationId xmlns:a16="http://schemas.microsoft.com/office/drawing/2014/main" id="{8C89CF31-4AD6-408C-B581-B459BA3F101B}"/>
                        </a:ext>
                      </a:extLst>
                    </p:cNvPr>
                    <p:cNvSpPr txBox="1"/>
                    <p:nvPr/>
                  </p:nvSpPr>
                  <p:spPr>
                    <a:xfrm>
                      <a:off x="2063399" y="3493737"/>
                      <a:ext cx="197130" cy="4021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fr-FR" sz="3600" b="0" i="1" smtClean="0">
                                    <a:latin typeface="Cambria Math" panose="02040503050406030204" pitchFamily="18" charset="0"/>
                                  </a:rPr>
                                </m:ctrlPr>
                              </m:sSubPr>
                              <m:e>
                                <m:r>
                                  <a:rPr lang="fr-FR" sz="3600" b="0" i="1" smtClean="0">
                                    <a:latin typeface="Cambria Math" panose="02040503050406030204" pitchFamily="18" charset="0"/>
                                  </a:rPr>
                                  <m:t>𝑎</m:t>
                                </m:r>
                              </m:e>
                              <m:sub>
                                <m:r>
                                  <a:rPr lang="fr-FR" sz="3600" b="0" i="1" smtClean="0">
                                    <a:latin typeface="Cambria Math" panose="02040503050406030204" pitchFamily="18" charset="0"/>
                                  </a:rPr>
                                  <m:t>3</m:t>
                                </m:r>
                              </m:sub>
                            </m:sSub>
                          </m:oMath>
                        </m:oMathPara>
                      </a14:m>
                      <a:endParaRPr lang="en-GB" sz="3600" dirty="0"/>
                    </a:p>
                  </p:txBody>
                </p:sp>
              </mc:Choice>
              <mc:Fallback xmlns="">
                <p:sp>
                  <p:nvSpPr>
                    <p:cNvPr id="27" name="ZoneTexte 26">
                      <a:extLst>
                        <a:ext uri="{FF2B5EF4-FFF2-40B4-BE49-F238E27FC236}">
                          <a16:creationId xmlns:a16="http://schemas.microsoft.com/office/drawing/2014/main" id="{8C89CF31-4AD6-408C-B581-B459BA3F101B}"/>
                        </a:ext>
                      </a:extLst>
                    </p:cNvPr>
                    <p:cNvSpPr txBox="1">
                      <a:spLocks noRot="1" noChangeAspect="1" noMove="1" noResize="1" noEditPoints="1" noAdjustHandles="1" noChangeArrowheads="1" noChangeShapeType="1" noTextEdit="1"/>
                    </p:cNvSpPr>
                    <p:nvPr/>
                  </p:nvSpPr>
                  <p:spPr>
                    <a:xfrm>
                      <a:off x="2063399" y="3493737"/>
                      <a:ext cx="197130" cy="402198"/>
                    </a:xfrm>
                    <a:prstGeom prst="rect">
                      <a:avLst/>
                    </a:prstGeom>
                    <a:blipFill>
                      <a:blip r:embed="rId3"/>
                      <a:stretch>
                        <a:fillRect r="-75000"/>
                      </a:stretch>
                    </a:blipFill>
                  </p:spPr>
                  <p:txBody>
                    <a:bodyPr/>
                    <a:lstStyle/>
                    <a:p>
                      <a:r>
                        <a:rPr lang="en-GB">
                          <a:noFill/>
                        </a:rPr>
                        <a:t> </a:t>
                      </a:r>
                    </a:p>
                  </p:txBody>
                </p:sp>
              </mc:Fallback>
            </mc:AlternateContent>
          </p:grpSp>
          <p:grpSp>
            <p:nvGrpSpPr>
              <p:cNvPr id="13" name="Groupe 12">
                <a:extLst>
                  <a:ext uri="{FF2B5EF4-FFF2-40B4-BE49-F238E27FC236}">
                    <a16:creationId xmlns:a16="http://schemas.microsoft.com/office/drawing/2014/main" id="{D6CAE6AF-43E3-4256-9EF4-9F08F88EEF81}"/>
                  </a:ext>
                </a:extLst>
              </p:cNvPr>
              <p:cNvGrpSpPr/>
              <p:nvPr/>
            </p:nvGrpSpPr>
            <p:grpSpPr>
              <a:xfrm>
                <a:off x="1677351" y="2520969"/>
                <a:ext cx="2500280" cy="2175534"/>
                <a:chOff x="1677351" y="2520969"/>
                <a:chExt cx="2500280" cy="2175534"/>
              </a:xfrm>
            </p:grpSpPr>
            <p:grpSp>
              <p:nvGrpSpPr>
                <p:cNvPr id="10" name="Groupe 9">
                  <a:extLst>
                    <a:ext uri="{FF2B5EF4-FFF2-40B4-BE49-F238E27FC236}">
                      <a16:creationId xmlns:a16="http://schemas.microsoft.com/office/drawing/2014/main" id="{ED6D63F2-8E96-4DFD-B1A1-ED5CC4DBC4CE}"/>
                    </a:ext>
                  </a:extLst>
                </p:cNvPr>
                <p:cNvGrpSpPr/>
                <p:nvPr/>
              </p:nvGrpSpPr>
              <p:grpSpPr>
                <a:xfrm>
                  <a:off x="1677351" y="2520969"/>
                  <a:ext cx="1941161" cy="2175534"/>
                  <a:chOff x="2083632" y="3044518"/>
                  <a:chExt cx="665018" cy="1579419"/>
                </a:xfrm>
              </p:grpSpPr>
              <p:sp>
                <p:nvSpPr>
                  <p:cNvPr id="8" name="Rectangle 7">
                    <a:extLst>
                      <a:ext uri="{FF2B5EF4-FFF2-40B4-BE49-F238E27FC236}">
                        <a16:creationId xmlns:a16="http://schemas.microsoft.com/office/drawing/2014/main" id="{E1C10AF1-34E8-4143-916D-B9E415987C7B}"/>
                      </a:ext>
                    </a:extLst>
                  </p:cNvPr>
                  <p:cNvSpPr/>
                  <p:nvPr/>
                </p:nvSpPr>
                <p:spPr>
                  <a:xfrm>
                    <a:off x="2083632" y="3044518"/>
                    <a:ext cx="665018" cy="1579419"/>
                  </a:xfrm>
                  <a:prstGeom prst="rect">
                    <a:avLst/>
                  </a:prstGeom>
                  <a:solidFill>
                    <a:srgbClr val="00FF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mc:AlternateContent xmlns:mc="http://schemas.openxmlformats.org/markup-compatibility/2006" xmlns:a14="http://schemas.microsoft.com/office/drawing/2010/main">
                <mc:Choice Requires="a14">
                  <p:sp>
                    <p:nvSpPr>
                      <p:cNvPr id="20" name="ZoneTexte 19">
                        <a:extLst>
                          <a:ext uri="{FF2B5EF4-FFF2-40B4-BE49-F238E27FC236}">
                            <a16:creationId xmlns:a16="http://schemas.microsoft.com/office/drawing/2014/main" id="{F116273A-7C5F-4BDE-9EDE-B111F794C015}"/>
                          </a:ext>
                        </a:extLst>
                      </p:cNvPr>
                      <p:cNvSpPr txBox="1"/>
                      <p:nvPr/>
                    </p:nvSpPr>
                    <p:spPr>
                      <a:xfrm>
                        <a:off x="2128434" y="3557227"/>
                        <a:ext cx="575414" cy="5539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fr-FR" sz="3600" b="0" i="1" smtClean="0">
                                      <a:latin typeface="Cambria Math" panose="02040503050406030204" pitchFamily="18" charset="0"/>
                                    </a:rPr>
                                  </m:ctrlPr>
                                </m:sSubPr>
                                <m:e>
                                  <m:r>
                                    <a:rPr lang="fr-FR" sz="3600" b="0" i="1" smtClean="0">
                                      <a:latin typeface="Cambria Math" panose="02040503050406030204" pitchFamily="18" charset="0"/>
                                    </a:rPr>
                                    <m:t>𝑎</m:t>
                                  </m:r>
                                </m:e>
                                <m:sub>
                                  <m:r>
                                    <a:rPr lang="fr-FR" sz="3600" b="0" i="1" smtClean="0">
                                      <a:latin typeface="Cambria Math" panose="02040503050406030204" pitchFamily="18" charset="0"/>
                                    </a:rPr>
                                    <m:t>0</m:t>
                                  </m:r>
                                </m:sub>
                              </m:sSub>
                            </m:oMath>
                          </m:oMathPara>
                        </a14:m>
                        <a:endParaRPr lang="en-GB" sz="3600" dirty="0"/>
                      </a:p>
                    </p:txBody>
                  </p:sp>
                </mc:Choice>
                <mc:Fallback xmlns="">
                  <p:sp>
                    <p:nvSpPr>
                      <p:cNvPr id="20" name="ZoneTexte 19">
                        <a:extLst>
                          <a:ext uri="{FF2B5EF4-FFF2-40B4-BE49-F238E27FC236}">
                            <a16:creationId xmlns:a16="http://schemas.microsoft.com/office/drawing/2014/main" id="{F116273A-7C5F-4BDE-9EDE-B111F794C015}"/>
                          </a:ext>
                        </a:extLst>
                      </p:cNvPr>
                      <p:cNvSpPr txBox="1">
                        <a:spLocks noRot="1" noChangeAspect="1" noMove="1" noResize="1" noEditPoints="1" noAdjustHandles="1" noChangeArrowheads="1" noChangeShapeType="1" noTextEdit="1"/>
                      </p:cNvSpPr>
                      <p:nvPr/>
                    </p:nvSpPr>
                    <p:spPr>
                      <a:xfrm>
                        <a:off x="2128434" y="3557227"/>
                        <a:ext cx="575414" cy="553998"/>
                      </a:xfrm>
                      <a:prstGeom prst="rect">
                        <a:avLst/>
                      </a:prstGeom>
                      <a:blipFill>
                        <a:blip r:embed="rId4"/>
                        <a:stretch>
                          <a:fillRect/>
                        </a:stretch>
                      </a:blipFill>
                    </p:spPr>
                    <p:txBody>
                      <a:bodyPr/>
                      <a:lstStyle/>
                      <a:p>
                        <a:r>
                          <a:rPr lang="en-GB">
                            <a:noFill/>
                          </a:rPr>
                          <a:t> </a:t>
                        </a:r>
                      </a:p>
                    </p:txBody>
                  </p:sp>
                </mc:Fallback>
              </mc:AlternateContent>
            </p:grpSp>
            <mc:AlternateContent xmlns:mc="http://schemas.openxmlformats.org/markup-compatibility/2006" xmlns:a14="http://schemas.microsoft.com/office/drawing/2010/main">
              <mc:Choice Requires="a14">
                <p:sp>
                  <p:nvSpPr>
                    <p:cNvPr id="11" name="Rectangle 10">
                      <a:extLst>
                        <a:ext uri="{FF2B5EF4-FFF2-40B4-BE49-F238E27FC236}">
                          <a16:creationId xmlns:a16="http://schemas.microsoft.com/office/drawing/2014/main" id="{50A330C1-22A3-4100-9F02-DD72A4A607FB}"/>
                        </a:ext>
                      </a:extLst>
                    </p:cNvPr>
                    <p:cNvSpPr/>
                    <p:nvPr/>
                  </p:nvSpPr>
                  <p:spPr>
                    <a:xfrm>
                      <a:off x="3643510" y="3355200"/>
                      <a:ext cx="534121" cy="52322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fr-FR" sz="2800" i="1">
                                <a:latin typeface="Cambria Math" panose="02040503050406030204" pitchFamily="18" charset="0"/>
                              </a:rPr>
                              <m:t>+</m:t>
                            </m:r>
                          </m:oMath>
                        </m:oMathPara>
                      </a14:m>
                      <a:endParaRPr lang="en-GB" sz="2800" dirty="0"/>
                    </a:p>
                  </p:txBody>
                </p:sp>
              </mc:Choice>
              <mc:Fallback xmlns="">
                <p:sp>
                  <p:nvSpPr>
                    <p:cNvPr id="11" name="Rectangle 10">
                      <a:extLst>
                        <a:ext uri="{FF2B5EF4-FFF2-40B4-BE49-F238E27FC236}">
                          <a16:creationId xmlns:a16="http://schemas.microsoft.com/office/drawing/2014/main" id="{50A330C1-22A3-4100-9F02-DD72A4A607FB}"/>
                        </a:ext>
                      </a:extLst>
                    </p:cNvPr>
                    <p:cNvSpPr>
                      <a:spLocks noRot="1" noChangeAspect="1" noMove="1" noResize="1" noEditPoints="1" noAdjustHandles="1" noChangeArrowheads="1" noChangeShapeType="1" noTextEdit="1"/>
                    </p:cNvSpPr>
                    <p:nvPr/>
                  </p:nvSpPr>
                  <p:spPr>
                    <a:xfrm>
                      <a:off x="3643510" y="3355200"/>
                      <a:ext cx="534121" cy="523220"/>
                    </a:xfrm>
                    <a:prstGeom prst="rect">
                      <a:avLst/>
                    </a:prstGeom>
                    <a:blipFill>
                      <a:blip r:embed="rId5"/>
                      <a:stretch>
                        <a:fillRect/>
                      </a:stretch>
                    </a:blipFill>
                  </p:spPr>
                  <p:txBody>
                    <a:bodyPr/>
                    <a:lstStyle/>
                    <a:p>
                      <a:r>
                        <a:rPr lang="en-GB">
                          <a:noFill/>
                        </a:rPr>
                        <a:t> </a:t>
                      </a:r>
                    </a:p>
                  </p:txBody>
                </p:sp>
              </mc:Fallback>
            </mc:AlternateContent>
          </p:grpSp>
          <p:grpSp>
            <p:nvGrpSpPr>
              <p:cNvPr id="14" name="Groupe 13">
                <a:extLst>
                  <a:ext uri="{FF2B5EF4-FFF2-40B4-BE49-F238E27FC236}">
                    <a16:creationId xmlns:a16="http://schemas.microsoft.com/office/drawing/2014/main" id="{7AA98972-648A-4452-8645-1FDA8DDFAC17}"/>
                  </a:ext>
                </a:extLst>
              </p:cNvPr>
              <p:cNvGrpSpPr/>
              <p:nvPr/>
            </p:nvGrpSpPr>
            <p:grpSpPr>
              <a:xfrm>
                <a:off x="4061701" y="3203277"/>
                <a:ext cx="2983151" cy="789358"/>
                <a:chOff x="4061701" y="3203277"/>
                <a:chExt cx="2983151" cy="789358"/>
              </a:xfrm>
            </p:grpSpPr>
            <p:grpSp>
              <p:nvGrpSpPr>
                <p:cNvPr id="21" name="Groupe 20">
                  <a:extLst>
                    <a:ext uri="{FF2B5EF4-FFF2-40B4-BE49-F238E27FC236}">
                      <a16:creationId xmlns:a16="http://schemas.microsoft.com/office/drawing/2014/main" id="{8AC7778A-645B-402B-9615-8D6865BF3B2B}"/>
                    </a:ext>
                  </a:extLst>
                </p:cNvPr>
                <p:cNvGrpSpPr/>
                <p:nvPr/>
              </p:nvGrpSpPr>
              <p:grpSpPr>
                <a:xfrm>
                  <a:off x="4061701" y="3203277"/>
                  <a:ext cx="2355272" cy="789358"/>
                  <a:chOff x="2065691" y="3026729"/>
                  <a:chExt cx="665018" cy="1579419"/>
                </a:xfrm>
              </p:grpSpPr>
              <p:sp>
                <p:nvSpPr>
                  <p:cNvPr id="22" name="Rectangle 21">
                    <a:extLst>
                      <a:ext uri="{FF2B5EF4-FFF2-40B4-BE49-F238E27FC236}">
                        <a16:creationId xmlns:a16="http://schemas.microsoft.com/office/drawing/2014/main" id="{1AED7BAF-740C-4A22-AF49-BA844C4DFDB5}"/>
                      </a:ext>
                    </a:extLst>
                  </p:cNvPr>
                  <p:cNvSpPr/>
                  <p:nvPr/>
                </p:nvSpPr>
                <p:spPr>
                  <a:xfrm>
                    <a:off x="2065691" y="3026729"/>
                    <a:ext cx="665018" cy="1579419"/>
                  </a:xfrm>
                  <a:prstGeom prst="rect">
                    <a:avLst/>
                  </a:prstGeom>
                  <a:solidFill>
                    <a:srgbClr val="00FF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mc:AlternateContent xmlns:mc="http://schemas.openxmlformats.org/markup-compatibility/2006" xmlns:a14="http://schemas.microsoft.com/office/drawing/2010/main">
                <mc:Choice Requires="a14">
                  <p:sp>
                    <p:nvSpPr>
                      <p:cNvPr id="23" name="ZoneTexte 22">
                        <a:extLst>
                          <a:ext uri="{FF2B5EF4-FFF2-40B4-BE49-F238E27FC236}">
                            <a16:creationId xmlns:a16="http://schemas.microsoft.com/office/drawing/2014/main" id="{EE33CC8E-1F1C-449E-84FD-650E898BDD17}"/>
                          </a:ext>
                        </a:extLst>
                      </p:cNvPr>
                      <p:cNvSpPr txBox="1"/>
                      <p:nvPr/>
                    </p:nvSpPr>
                    <p:spPr>
                      <a:xfrm>
                        <a:off x="2115848" y="3079284"/>
                        <a:ext cx="564706" cy="40219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fr-FR" sz="3600" b="0" i="1" smtClean="0">
                                      <a:latin typeface="Cambria Math" panose="02040503050406030204" pitchFamily="18" charset="0"/>
                                    </a:rPr>
                                  </m:ctrlPr>
                                </m:sSubPr>
                                <m:e>
                                  <m:r>
                                    <a:rPr lang="fr-FR" sz="3600" b="0" i="1" smtClean="0">
                                      <a:latin typeface="Cambria Math" panose="02040503050406030204" pitchFamily="18" charset="0"/>
                                    </a:rPr>
                                    <m:t>𝑎</m:t>
                                  </m:r>
                                </m:e>
                                <m:sub>
                                  <m:r>
                                    <a:rPr lang="fr-FR" sz="3600" b="0" i="1" smtClean="0">
                                      <a:latin typeface="Cambria Math" panose="02040503050406030204" pitchFamily="18" charset="0"/>
                                    </a:rPr>
                                    <m:t>1</m:t>
                                  </m:r>
                                </m:sub>
                              </m:sSub>
                            </m:oMath>
                          </m:oMathPara>
                        </a14:m>
                        <a:endParaRPr lang="en-GB" sz="3600" dirty="0"/>
                      </a:p>
                    </p:txBody>
                  </p:sp>
                </mc:Choice>
                <mc:Fallback xmlns="">
                  <p:sp>
                    <p:nvSpPr>
                      <p:cNvPr id="23" name="ZoneTexte 22">
                        <a:extLst>
                          <a:ext uri="{FF2B5EF4-FFF2-40B4-BE49-F238E27FC236}">
                            <a16:creationId xmlns:a16="http://schemas.microsoft.com/office/drawing/2014/main" id="{EE33CC8E-1F1C-449E-84FD-650E898BDD17}"/>
                          </a:ext>
                        </a:extLst>
                      </p:cNvPr>
                      <p:cNvSpPr txBox="1">
                        <a:spLocks noRot="1" noChangeAspect="1" noMove="1" noResize="1" noEditPoints="1" noAdjustHandles="1" noChangeArrowheads="1" noChangeShapeType="1" noTextEdit="1"/>
                      </p:cNvSpPr>
                      <p:nvPr/>
                    </p:nvSpPr>
                    <p:spPr>
                      <a:xfrm>
                        <a:off x="2115848" y="3079284"/>
                        <a:ext cx="564706" cy="402197"/>
                      </a:xfrm>
                      <a:prstGeom prst="rect">
                        <a:avLst/>
                      </a:prstGeom>
                      <a:blipFill>
                        <a:blip r:embed="rId6"/>
                        <a:stretch>
                          <a:fillRect b="-157576"/>
                        </a:stretch>
                      </a:blipFill>
                    </p:spPr>
                    <p:txBody>
                      <a:bodyPr/>
                      <a:lstStyle/>
                      <a:p>
                        <a:r>
                          <a:rPr lang="en-GB">
                            <a:noFill/>
                          </a:rPr>
                          <a:t> </a:t>
                        </a:r>
                      </a:p>
                    </p:txBody>
                  </p:sp>
                </mc:Fallback>
              </mc:AlternateContent>
            </p:grpSp>
            <mc:AlternateContent xmlns:mc="http://schemas.openxmlformats.org/markup-compatibility/2006" xmlns:a14="http://schemas.microsoft.com/office/drawing/2010/main">
              <mc:Choice Requires="a14">
                <p:sp>
                  <p:nvSpPr>
                    <p:cNvPr id="28" name="Rectangle 27">
                      <a:extLst>
                        <a:ext uri="{FF2B5EF4-FFF2-40B4-BE49-F238E27FC236}">
                          <a16:creationId xmlns:a16="http://schemas.microsoft.com/office/drawing/2014/main" id="{3A6F3382-FDB3-4197-B2CB-ED313D0FDB11}"/>
                        </a:ext>
                      </a:extLst>
                    </p:cNvPr>
                    <p:cNvSpPr/>
                    <p:nvPr/>
                  </p:nvSpPr>
                  <p:spPr>
                    <a:xfrm>
                      <a:off x="6510731" y="3317336"/>
                      <a:ext cx="534121" cy="52322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fr-FR" sz="2800" i="1">
                                <a:latin typeface="Cambria Math" panose="02040503050406030204" pitchFamily="18" charset="0"/>
                              </a:rPr>
                              <m:t>+</m:t>
                            </m:r>
                          </m:oMath>
                        </m:oMathPara>
                      </a14:m>
                      <a:endParaRPr lang="en-GB" sz="2800" dirty="0"/>
                    </a:p>
                  </p:txBody>
                </p:sp>
              </mc:Choice>
              <mc:Fallback xmlns="">
                <p:sp>
                  <p:nvSpPr>
                    <p:cNvPr id="28" name="Rectangle 27">
                      <a:extLst>
                        <a:ext uri="{FF2B5EF4-FFF2-40B4-BE49-F238E27FC236}">
                          <a16:creationId xmlns:a16="http://schemas.microsoft.com/office/drawing/2014/main" id="{3A6F3382-FDB3-4197-B2CB-ED313D0FDB11}"/>
                        </a:ext>
                      </a:extLst>
                    </p:cNvPr>
                    <p:cNvSpPr>
                      <a:spLocks noRot="1" noChangeAspect="1" noMove="1" noResize="1" noEditPoints="1" noAdjustHandles="1" noChangeArrowheads="1" noChangeShapeType="1" noTextEdit="1"/>
                    </p:cNvSpPr>
                    <p:nvPr/>
                  </p:nvSpPr>
                  <p:spPr>
                    <a:xfrm>
                      <a:off x="6510731" y="3317336"/>
                      <a:ext cx="534121" cy="523220"/>
                    </a:xfrm>
                    <a:prstGeom prst="rect">
                      <a:avLst/>
                    </a:prstGeom>
                    <a:blipFill>
                      <a:blip r:embed="rId7"/>
                      <a:stretch>
                        <a:fillRect/>
                      </a:stretch>
                    </a:blipFill>
                  </p:spPr>
                  <p:txBody>
                    <a:bodyPr/>
                    <a:lstStyle/>
                    <a:p>
                      <a:r>
                        <a:rPr lang="en-GB">
                          <a:noFill/>
                        </a:rPr>
                        <a:t> </a:t>
                      </a:r>
                    </a:p>
                  </p:txBody>
                </p:sp>
              </mc:Fallback>
            </mc:AlternateContent>
          </p:grpSp>
          <p:grpSp>
            <p:nvGrpSpPr>
              <p:cNvPr id="15" name="Groupe 14">
                <a:extLst>
                  <a:ext uri="{FF2B5EF4-FFF2-40B4-BE49-F238E27FC236}">
                    <a16:creationId xmlns:a16="http://schemas.microsoft.com/office/drawing/2014/main" id="{9345747C-F212-4213-BE4B-D030BF8491E2}"/>
                  </a:ext>
                </a:extLst>
              </p:cNvPr>
              <p:cNvGrpSpPr/>
              <p:nvPr/>
            </p:nvGrpSpPr>
            <p:grpSpPr>
              <a:xfrm>
                <a:off x="8409953" y="2584847"/>
                <a:ext cx="2049065" cy="2142201"/>
                <a:chOff x="10162192" y="2556806"/>
                <a:chExt cx="2049065" cy="2142201"/>
              </a:xfrm>
            </p:grpSpPr>
            <p:grpSp>
              <p:nvGrpSpPr>
                <p:cNvPr id="29" name="Groupe 28">
                  <a:extLst>
                    <a:ext uri="{FF2B5EF4-FFF2-40B4-BE49-F238E27FC236}">
                      <a16:creationId xmlns:a16="http://schemas.microsoft.com/office/drawing/2014/main" id="{453FCDD6-7F2A-4CEE-9985-DD48A4F6C6D6}"/>
                    </a:ext>
                  </a:extLst>
                </p:cNvPr>
                <p:cNvGrpSpPr/>
                <p:nvPr/>
              </p:nvGrpSpPr>
              <p:grpSpPr>
                <a:xfrm>
                  <a:off x="10922341" y="2556806"/>
                  <a:ext cx="1288916" cy="1308962"/>
                  <a:chOff x="2450568" y="3022836"/>
                  <a:chExt cx="1046655" cy="950294"/>
                </a:xfrm>
              </p:grpSpPr>
              <p:sp>
                <p:nvSpPr>
                  <p:cNvPr id="30" name="Rectangle 29">
                    <a:extLst>
                      <a:ext uri="{FF2B5EF4-FFF2-40B4-BE49-F238E27FC236}">
                        <a16:creationId xmlns:a16="http://schemas.microsoft.com/office/drawing/2014/main" id="{2A9E0538-C32E-49A3-B331-42965F9E1304}"/>
                      </a:ext>
                    </a:extLst>
                  </p:cNvPr>
                  <p:cNvSpPr/>
                  <p:nvPr/>
                </p:nvSpPr>
                <p:spPr>
                  <a:xfrm>
                    <a:off x="2832205" y="3022836"/>
                    <a:ext cx="665018" cy="555844"/>
                  </a:xfrm>
                  <a:prstGeom prst="rect">
                    <a:avLst/>
                  </a:prstGeom>
                  <a:solidFill>
                    <a:srgbClr val="00FF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mc:AlternateContent xmlns:mc="http://schemas.openxmlformats.org/markup-compatibility/2006" xmlns:a14="http://schemas.microsoft.com/office/drawing/2010/main">
                <mc:Choice Requires="a14">
                  <p:sp>
                    <p:nvSpPr>
                      <p:cNvPr id="31" name="ZoneTexte 30">
                        <a:extLst>
                          <a:ext uri="{FF2B5EF4-FFF2-40B4-BE49-F238E27FC236}">
                            <a16:creationId xmlns:a16="http://schemas.microsoft.com/office/drawing/2014/main" id="{718E1A2D-31CF-4956-934D-7A214E8BCA89}"/>
                          </a:ext>
                        </a:extLst>
                      </p:cNvPr>
                      <p:cNvSpPr txBox="1"/>
                      <p:nvPr/>
                    </p:nvSpPr>
                    <p:spPr>
                      <a:xfrm>
                        <a:off x="2450568" y="3570932"/>
                        <a:ext cx="467261" cy="4021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fr-FR" sz="3600" b="0" i="1" smtClean="0">
                                      <a:latin typeface="Cambria Math" panose="02040503050406030204" pitchFamily="18" charset="0"/>
                                    </a:rPr>
                                  </m:ctrlPr>
                                </m:sSubPr>
                                <m:e>
                                  <m:r>
                                    <a:rPr lang="fr-FR" sz="3600" b="0" i="1" smtClean="0">
                                      <a:latin typeface="Cambria Math" panose="02040503050406030204" pitchFamily="18" charset="0"/>
                                    </a:rPr>
                                    <m:t>𝑎</m:t>
                                  </m:r>
                                </m:e>
                                <m:sub>
                                  <m:r>
                                    <a:rPr lang="fr-FR" sz="3600" b="0" i="1" smtClean="0">
                                      <a:latin typeface="Cambria Math" panose="02040503050406030204" pitchFamily="18" charset="0"/>
                                    </a:rPr>
                                    <m:t>4</m:t>
                                  </m:r>
                                </m:sub>
                              </m:sSub>
                            </m:oMath>
                          </m:oMathPara>
                        </a14:m>
                        <a:endParaRPr lang="en-GB" sz="3600" dirty="0"/>
                      </a:p>
                    </p:txBody>
                  </p:sp>
                </mc:Choice>
                <mc:Fallback xmlns="">
                  <p:sp>
                    <p:nvSpPr>
                      <p:cNvPr id="31" name="ZoneTexte 30">
                        <a:extLst>
                          <a:ext uri="{FF2B5EF4-FFF2-40B4-BE49-F238E27FC236}">
                            <a16:creationId xmlns:a16="http://schemas.microsoft.com/office/drawing/2014/main" id="{718E1A2D-31CF-4956-934D-7A214E8BCA89}"/>
                          </a:ext>
                        </a:extLst>
                      </p:cNvPr>
                      <p:cNvSpPr txBox="1">
                        <a:spLocks noRot="1" noChangeAspect="1" noMove="1" noResize="1" noEditPoints="1" noAdjustHandles="1" noChangeArrowheads="1" noChangeShapeType="1" noTextEdit="1"/>
                      </p:cNvSpPr>
                      <p:nvPr/>
                    </p:nvSpPr>
                    <p:spPr>
                      <a:xfrm>
                        <a:off x="2450568" y="3570932"/>
                        <a:ext cx="467261" cy="402198"/>
                      </a:xfrm>
                      <a:prstGeom prst="rect">
                        <a:avLst/>
                      </a:prstGeom>
                      <a:blipFill>
                        <a:blip r:embed="rId8"/>
                        <a:stretch>
                          <a:fillRect/>
                        </a:stretch>
                      </a:blipFill>
                    </p:spPr>
                    <p:txBody>
                      <a:bodyPr/>
                      <a:lstStyle/>
                      <a:p>
                        <a:r>
                          <a:rPr lang="en-GB">
                            <a:noFill/>
                          </a:rPr>
                          <a:t> </a:t>
                        </a:r>
                      </a:p>
                    </p:txBody>
                  </p:sp>
                </mc:Fallback>
              </mc:AlternateContent>
            </p:grpSp>
            <p:sp>
              <p:nvSpPr>
                <p:cNvPr id="34" name="Rectangle 33">
                  <a:extLst>
                    <a:ext uri="{FF2B5EF4-FFF2-40B4-BE49-F238E27FC236}">
                      <a16:creationId xmlns:a16="http://schemas.microsoft.com/office/drawing/2014/main" id="{41AB684D-8B99-460D-9585-2945EDA6636A}"/>
                    </a:ext>
                  </a:extLst>
                </p:cNvPr>
                <p:cNvSpPr/>
                <p:nvPr/>
              </p:nvSpPr>
              <p:spPr>
                <a:xfrm>
                  <a:off x="10162192" y="3933372"/>
                  <a:ext cx="818944" cy="765635"/>
                </a:xfrm>
                <a:prstGeom prst="rect">
                  <a:avLst/>
                </a:prstGeom>
                <a:solidFill>
                  <a:srgbClr val="00FF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mc:AlternateContent xmlns:mc="http://schemas.openxmlformats.org/markup-compatibility/2006" xmlns:a14="http://schemas.microsoft.com/office/drawing/2010/main">
            <mc:Choice Requires="a14">
              <p:sp>
                <p:nvSpPr>
                  <p:cNvPr id="36" name="Rectangle 35">
                    <a:extLst>
                      <a:ext uri="{FF2B5EF4-FFF2-40B4-BE49-F238E27FC236}">
                        <a16:creationId xmlns:a16="http://schemas.microsoft.com/office/drawing/2014/main" id="{5D2AE14E-DF20-41E3-8565-A158C44FD5DA}"/>
                      </a:ext>
                    </a:extLst>
                  </p:cNvPr>
                  <p:cNvSpPr/>
                  <p:nvPr/>
                </p:nvSpPr>
                <p:spPr>
                  <a:xfrm>
                    <a:off x="7870474" y="3344218"/>
                    <a:ext cx="534121" cy="52322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fr-FR" sz="2800" i="1">
                              <a:latin typeface="Cambria Math" panose="02040503050406030204" pitchFamily="18" charset="0"/>
                            </a:rPr>
                            <m:t>+</m:t>
                          </m:r>
                        </m:oMath>
                      </m:oMathPara>
                    </a14:m>
                    <a:endParaRPr lang="en-GB" sz="2800" dirty="0"/>
                  </a:p>
                </p:txBody>
              </p:sp>
            </mc:Choice>
            <mc:Fallback xmlns="">
              <p:sp>
                <p:nvSpPr>
                  <p:cNvPr id="36" name="Rectangle 35">
                    <a:extLst>
                      <a:ext uri="{FF2B5EF4-FFF2-40B4-BE49-F238E27FC236}">
                        <a16:creationId xmlns:a16="http://schemas.microsoft.com/office/drawing/2014/main" id="{5D2AE14E-DF20-41E3-8565-A158C44FD5DA}"/>
                      </a:ext>
                    </a:extLst>
                  </p:cNvPr>
                  <p:cNvSpPr>
                    <a:spLocks noRot="1" noChangeAspect="1" noMove="1" noResize="1" noEditPoints="1" noAdjustHandles="1" noChangeArrowheads="1" noChangeShapeType="1" noTextEdit="1"/>
                  </p:cNvSpPr>
                  <p:nvPr/>
                </p:nvSpPr>
                <p:spPr>
                  <a:xfrm>
                    <a:off x="7870474" y="3344218"/>
                    <a:ext cx="534121" cy="523220"/>
                  </a:xfrm>
                  <a:prstGeom prst="rect">
                    <a:avLst/>
                  </a:prstGeom>
                  <a:blipFill>
                    <a:blip r:embed="rId9"/>
                    <a:stretch>
                      <a:fillRect/>
                    </a:stretch>
                  </a:blipFill>
                </p:spPr>
                <p:txBody>
                  <a:bodyPr/>
                  <a:lstStyle/>
                  <a:p>
                    <a:r>
                      <a:rPr lang="en-GB">
                        <a:noFill/>
                      </a:rPr>
                      <a:t> </a:t>
                    </a:r>
                  </a:p>
                </p:txBody>
              </p:sp>
            </mc:Fallback>
          </mc:AlternateContent>
        </p:grpSp>
        <p:sp>
          <p:nvSpPr>
            <p:cNvPr id="56" name="Rectangle 55">
              <a:extLst>
                <a:ext uri="{FF2B5EF4-FFF2-40B4-BE49-F238E27FC236}">
                  <a16:creationId xmlns:a16="http://schemas.microsoft.com/office/drawing/2014/main" id="{023CB9B5-DF66-4CF6-9C2A-7486D13B13A9}"/>
                </a:ext>
              </a:extLst>
            </p:cNvPr>
            <p:cNvSpPr/>
            <p:nvPr/>
          </p:nvSpPr>
          <p:spPr>
            <a:xfrm>
              <a:off x="1282544" y="2221816"/>
              <a:ext cx="732956" cy="3310006"/>
            </a:xfrm>
            <a:prstGeom prst="rect">
              <a:avLst/>
            </a:prstGeom>
            <a:solidFill>
              <a:srgbClr val="00FF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Rectangle 53">
              <a:extLst>
                <a:ext uri="{FF2B5EF4-FFF2-40B4-BE49-F238E27FC236}">
                  <a16:creationId xmlns:a16="http://schemas.microsoft.com/office/drawing/2014/main" id="{C1F07BB0-193E-41EC-9C4A-5699BFE6401B}"/>
                </a:ext>
              </a:extLst>
            </p:cNvPr>
            <p:cNvSpPr/>
            <p:nvPr/>
          </p:nvSpPr>
          <p:spPr>
            <a:xfrm>
              <a:off x="913442" y="3196783"/>
              <a:ext cx="1380704" cy="1547408"/>
            </a:xfrm>
            <a:prstGeom prst="rect">
              <a:avLst/>
            </a:prstGeom>
            <a:solidFill>
              <a:srgbClr val="00FF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a:extLst>
                <a:ext uri="{FF2B5EF4-FFF2-40B4-BE49-F238E27FC236}">
                  <a16:creationId xmlns:a16="http://schemas.microsoft.com/office/drawing/2014/main" id="{B69011AD-3BC9-4858-8618-E825C2115FDA}"/>
                </a:ext>
              </a:extLst>
            </p:cNvPr>
            <p:cNvSpPr/>
            <p:nvPr/>
          </p:nvSpPr>
          <p:spPr>
            <a:xfrm>
              <a:off x="426157" y="3525603"/>
              <a:ext cx="2355272" cy="789358"/>
            </a:xfrm>
            <a:prstGeom prst="rect">
              <a:avLst/>
            </a:prstGeom>
            <a:solidFill>
              <a:srgbClr val="00FF00">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42" name="Groupe 41">
              <a:extLst>
                <a:ext uri="{FF2B5EF4-FFF2-40B4-BE49-F238E27FC236}">
                  <a16:creationId xmlns:a16="http://schemas.microsoft.com/office/drawing/2014/main" id="{1F932DE5-FE9B-483B-A36B-B4081D046780}"/>
                </a:ext>
              </a:extLst>
            </p:cNvPr>
            <p:cNvGrpSpPr/>
            <p:nvPr/>
          </p:nvGrpSpPr>
          <p:grpSpPr>
            <a:xfrm>
              <a:off x="328516" y="2675400"/>
              <a:ext cx="2683561" cy="2503132"/>
              <a:chOff x="9970921" y="2462042"/>
              <a:chExt cx="2683561" cy="2503132"/>
            </a:xfrm>
            <a:solidFill>
              <a:srgbClr val="00FF00">
                <a:alpha val="25098"/>
              </a:srgbClr>
            </a:solidFill>
          </p:grpSpPr>
          <p:sp>
            <p:nvSpPr>
              <p:cNvPr id="46" name="Rectangle 45">
                <a:extLst>
                  <a:ext uri="{FF2B5EF4-FFF2-40B4-BE49-F238E27FC236}">
                    <a16:creationId xmlns:a16="http://schemas.microsoft.com/office/drawing/2014/main" id="{FC461901-D97F-4356-9D03-507AE757676B}"/>
                  </a:ext>
                </a:extLst>
              </p:cNvPr>
              <p:cNvSpPr/>
              <p:nvPr/>
            </p:nvSpPr>
            <p:spPr>
              <a:xfrm>
                <a:off x="11835538" y="2462042"/>
                <a:ext cx="818944" cy="76563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Rectangle 44">
                <a:extLst>
                  <a:ext uri="{FF2B5EF4-FFF2-40B4-BE49-F238E27FC236}">
                    <a16:creationId xmlns:a16="http://schemas.microsoft.com/office/drawing/2014/main" id="{13182D8D-0BCE-4407-AFB7-F3138E4A3D18}"/>
                  </a:ext>
                </a:extLst>
              </p:cNvPr>
              <p:cNvSpPr/>
              <p:nvPr/>
            </p:nvSpPr>
            <p:spPr>
              <a:xfrm>
                <a:off x="9970921" y="4199539"/>
                <a:ext cx="818944" cy="76563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mc:AlternateContent xmlns:mc="http://schemas.openxmlformats.org/markup-compatibility/2006" xmlns:a14="http://schemas.microsoft.com/office/drawing/2010/main">
          <mc:Choice Requires="a14">
            <p:sp>
              <p:nvSpPr>
                <p:cNvPr id="17" name="Rectangle 16">
                  <a:extLst>
                    <a:ext uri="{FF2B5EF4-FFF2-40B4-BE49-F238E27FC236}">
                      <a16:creationId xmlns:a16="http://schemas.microsoft.com/office/drawing/2014/main" id="{7D16ACED-3417-41A4-8E9A-0D20A2FBE61A}"/>
                    </a:ext>
                  </a:extLst>
                </p:cNvPr>
                <p:cNvSpPr/>
                <p:nvPr/>
              </p:nvSpPr>
              <p:spPr>
                <a:xfrm>
                  <a:off x="2916068" y="3648163"/>
                  <a:ext cx="633507" cy="64633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fr-FR" sz="3600" i="1">
                            <a:latin typeface="Cambria Math" panose="02040503050406030204" pitchFamily="18" charset="0"/>
                          </a:rPr>
                          <m:t>=</m:t>
                        </m:r>
                      </m:oMath>
                    </m:oMathPara>
                  </a14:m>
                  <a:endParaRPr lang="en-GB" sz="3600" dirty="0"/>
                </a:p>
              </p:txBody>
            </p:sp>
          </mc:Choice>
          <mc:Fallback xmlns="">
            <p:sp>
              <p:nvSpPr>
                <p:cNvPr id="17" name="Rectangle 16">
                  <a:extLst>
                    <a:ext uri="{FF2B5EF4-FFF2-40B4-BE49-F238E27FC236}">
                      <a16:creationId xmlns:a16="http://schemas.microsoft.com/office/drawing/2014/main" id="{7D16ACED-3417-41A4-8E9A-0D20A2FBE61A}"/>
                    </a:ext>
                  </a:extLst>
                </p:cNvPr>
                <p:cNvSpPr>
                  <a:spLocks noRot="1" noChangeAspect="1" noMove="1" noResize="1" noEditPoints="1" noAdjustHandles="1" noChangeArrowheads="1" noChangeShapeType="1" noTextEdit="1"/>
                </p:cNvSpPr>
                <p:nvPr/>
              </p:nvSpPr>
              <p:spPr>
                <a:xfrm>
                  <a:off x="2916068" y="3648163"/>
                  <a:ext cx="633507" cy="646331"/>
                </a:xfrm>
                <a:prstGeom prst="rect">
                  <a:avLst/>
                </a:prstGeom>
                <a:blipFill>
                  <a:blip r:embed="rId10"/>
                  <a:stretch>
                    <a:fillRect/>
                  </a:stretch>
                </a:blipFill>
              </p:spPr>
              <p:txBody>
                <a:bodyPr/>
                <a:lstStyle/>
                <a:p>
                  <a:r>
                    <a:rPr lang="en-GB">
                      <a:noFill/>
                    </a:rPr>
                    <a:t> </a:t>
                  </a:r>
                </a:p>
              </p:txBody>
            </p:sp>
          </mc:Fallback>
        </mc:AlternateContent>
      </p:grpSp>
      <p:grpSp>
        <p:nvGrpSpPr>
          <p:cNvPr id="2051" name="Groupe 2050">
            <a:extLst>
              <a:ext uri="{FF2B5EF4-FFF2-40B4-BE49-F238E27FC236}">
                <a16:creationId xmlns:a16="http://schemas.microsoft.com/office/drawing/2014/main" id="{AD44CC89-CE44-4F56-A345-11C0B947C0F0}"/>
              </a:ext>
            </a:extLst>
          </p:cNvPr>
          <p:cNvGrpSpPr/>
          <p:nvPr/>
        </p:nvGrpSpPr>
        <p:grpSpPr>
          <a:xfrm>
            <a:off x="2365432" y="1614191"/>
            <a:ext cx="8676760" cy="538871"/>
            <a:chOff x="2365432" y="1614191"/>
            <a:chExt cx="8676760" cy="538871"/>
          </a:xfrm>
        </p:grpSpPr>
        <p:sp>
          <p:nvSpPr>
            <p:cNvPr id="60" name="Rectangle 59">
              <a:extLst>
                <a:ext uri="{FF2B5EF4-FFF2-40B4-BE49-F238E27FC236}">
                  <a16:creationId xmlns:a16="http://schemas.microsoft.com/office/drawing/2014/main" id="{C8592A02-3443-462E-9E63-434E7A5E5F63}"/>
                </a:ext>
              </a:extLst>
            </p:cNvPr>
            <p:cNvSpPr/>
            <p:nvPr/>
          </p:nvSpPr>
          <p:spPr>
            <a:xfrm>
              <a:off x="4696691" y="1637869"/>
              <a:ext cx="432387" cy="515193"/>
            </a:xfrm>
            <a:prstGeom prst="rect">
              <a:avLst/>
            </a:prstGeom>
            <a:solidFill>
              <a:srgbClr val="FF0909">
                <a:alpha val="3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1" name="Rectangle 60">
              <a:extLst>
                <a:ext uri="{FF2B5EF4-FFF2-40B4-BE49-F238E27FC236}">
                  <a16:creationId xmlns:a16="http://schemas.microsoft.com/office/drawing/2014/main" id="{923E43CB-2E43-4234-8138-12A9B5D4FAE7}"/>
                </a:ext>
              </a:extLst>
            </p:cNvPr>
            <p:cNvSpPr/>
            <p:nvPr/>
          </p:nvSpPr>
          <p:spPr>
            <a:xfrm>
              <a:off x="5129210" y="1637869"/>
              <a:ext cx="311281" cy="515193"/>
            </a:xfrm>
            <a:prstGeom prst="rect">
              <a:avLst/>
            </a:prstGeom>
            <a:solidFill>
              <a:srgbClr val="09FF20">
                <a:alpha val="3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2" name="Rectangle 61">
              <a:extLst>
                <a:ext uri="{FF2B5EF4-FFF2-40B4-BE49-F238E27FC236}">
                  <a16:creationId xmlns:a16="http://schemas.microsoft.com/office/drawing/2014/main" id="{279D39FA-0670-41BA-BF3C-2FE195A8D1FF}"/>
                </a:ext>
              </a:extLst>
            </p:cNvPr>
            <p:cNvSpPr/>
            <p:nvPr/>
          </p:nvSpPr>
          <p:spPr>
            <a:xfrm>
              <a:off x="3417413" y="1625150"/>
              <a:ext cx="432387" cy="515193"/>
            </a:xfrm>
            <a:prstGeom prst="rect">
              <a:avLst/>
            </a:prstGeom>
            <a:solidFill>
              <a:srgbClr val="FF0909">
                <a:alpha val="3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3" name="Rectangle 62">
              <a:extLst>
                <a:ext uri="{FF2B5EF4-FFF2-40B4-BE49-F238E27FC236}">
                  <a16:creationId xmlns:a16="http://schemas.microsoft.com/office/drawing/2014/main" id="{CE630F9C-ADA8-4179-909A-9D4F6F7FF59B}"/>
                </a:ext>
              </a:extLst>
            </p:cNvPr>
            <p:cNvSpPr/>
            <p:nvPr/>
          </p:nvSpPr>
          <p:spPr>
            <a:xfrm>
              <a:off x="3849932" y="1625150"/>
              <a:ext cx="311281" cy="515193"/>
            </a:xfrm>
            <a:prstGeom prst="rect">
              <a:avLst/>
            </a:prstGeom>
            <a:solidFill>
              <a:srgbClr val="09FF20">
                <a:alpha val="3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4" name="Rectangle 63">
              <a:extLst>
                <a:ext uri="{FF2B5EF4-FFF2-40B4-BE49-F238E27FC236}">
                  <a16:creationId xmlns:a16="http://schemas.microsoft.com/office/drawing/2014/main" id="{8619473E-39A4-41B0-B44E-E3C4BF9BB8F1}"/>
                </a:ext>
              </a:extLst>
            </p:cNvPr>
            <p:cNvSpPr/>
            <p:nvPr/>
          </p:nvSpPr>
          <p:spPr>
            <a:xfrm>
              <a:off x="6300742" y="1625150"/>
              <a:ext cx="432387" cy="515193"/>
            </a:xfrm>
            <a:prstGeom prst="rect">
              <a:avLst/>
            </a:prstGeom>
            <a:solidFill>
              <a:srgbClr val="FF0909">
                <a:alpha val="3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5" name="Rectangle 64">
              <a:extLst>
                <a:ext uri="{FF2B5EF4-FFF2-40B4-BE49-F238E27FC236}">
                  <a16:creationId xmlns:a16="http://schemas.microsoft.com/office/drawing/2014/main" id="{133B62D1-40CE-479C-8C1E-0A6E84C666D6}"/>
                </a:ext>
              </a:extLst>
            </p:cNvPr>
            <p:cNvSpPr/>
            <p:nvPr/>
          </p:nvSpPr>
          <p:spPr>
            <a:xfrm>
              <a:off x="6733261" y="1625150"/>
              <a:ext cx="311281" cy="515193"/>
            </a:xfrm>
            <a:prstGeom prst="rect">
              <a:avLst/>
            </a:prstGeom>
            <a:solidFill>
              <a:srgbClr val="09FF20">
                <a:alpha val="3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6" name="Rectangle 65">
              <a:extLst>
                <a:ext uri="{FF2B5EF4-FFF2-40B4-BE49-F238E27FC236}">
                  <a16:creationId xmlns:a16="http://schemas.microsoft.com/office/drawing/2014/main" id="{CF232EE5-B192-404A-8A2B-0371FD283A20}"/>
                </a:ext>
              </a:extLst>
            </p:cNvPr>
            <p:cNvSpPr/>
            <p:nvPr/>
          </p:nvSpPr>
          <p:spPr>
            <a:xfrm>
              <a:off x="7842696" y="1637869"/>
              <a:ext cx="432387" cy="515193"/>
            </a:xfrm>
            <a:prstGeom prst="rect">
              <a:avLst/>
            </a:prstGeom>
            <a:solidFill>
              <a:srgbClr val="FF0909">
                <a:alpha val="3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7" name="Rectangle 66">
              <a:extLst>
                <a:ext uri="{FF2B5EF4-FFF2-40B4-BE49-F238E27FC236}">
                  <a16:creationId xmlns:a16="http://schemas.microsoft.com/office/drawing/2014/main" id="{72A77109-614F-4705-926E-6A80D51C27ED}"/>
                </a:ext>
              </a:extLst>
            </p:cNvPr>
            <p:cNvSpPr/>
            <p:nvPr/>
          </p:nvSpPr>
          <p:spPr>
            <a:xfrm>
              <a:off x="8275215" y="1637869"/>
              <a:ext cx="311281" cy="515193"/>
            </a:xfrm>
            <a:prstGeom prst="rect">
              <a:avLst/>
            </a:prstGeom>
            <a:solidFill>
              <a:srgbClr val="09FF20">
                <a:alpha val="3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8" name="Rectangle 67">
              <a:extLst>
                <a:ext uri="{FF2B5EF4-FFF2-40B4-BE49-F238E27FC236}">
                  <a16:creationId xmlns:a16="http://schemas.microsoft.com/office/drawing/2014/main" id="{57BC3404-8436-4168-B5BE-9BEB6ECCA7B5}"/>
                </a:ext>
              </a:extLst>
            </p:cNvPr>
            <p:cNvSpPr/>
            <p:nvPr/>
          </p:nvSpPr>
          <p:spPr>
            <a:xfrm>
              <a:off x="10298392" y="1614191"/>
              <a:ext cx="432387" cy="515193"/>
            </a:xfrm>
            <a:prstGeom prst="rect">
              <a:avLst/>
            </a:prstGeom>
            <a:solidFill>
              <a:srgbClr val="FF0909">
                <a:alpha val="3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9" name="Rectangle 68">
              <a:extLst>
                <a:ext uri="{FF2B5EF4-FFF2-40B4-BE49-F238E27FC236}">
                  <a16:creationId xmlns:a16="http://schemas.microsoft.com/office/drawing/2014/main" id="{D98F670F-4303-4F24-8CED-915E756E2AC4}"/>
                </a:ext>
              </a:extLst>
            </p:cNvPr>
            <p:cNvSpPr/>
            <p:nvPr/>
          </p:nvSpPr>
          <p:spPr>
            <a:xfrm>
              <a:off x="10730911" y="1614191"/>
              <a:ext cx="311281" cy="515193"/>
            </a:xfrm>
            <a:prstGeom prst="rect">
              <a:avLst/>
            </a:prstGeom>
            <a:solidFill>
              <a:srgbClr val="09FF20">
                <a:alpha val="3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0" name="Rectangle 69">
              <a:extLst>
                <a:ext uri="{FF2B5EF4-FFF2-40B4-BE49-F238E27FC236}">
                  <a16:creationId xmlns:a16="http://schemas.microsoft.com/office/drawing/2014/main" id="{E634C2CB-AFA2-48F8-BCFE-3B35AE09D94B}"/>
                </a:ext>
              </a:extLst>
            </p:cNvPr>
            <p:cNvSpPr/>
            <p:nvPr/>
          </p:nvSpPr>
          <p:spPr>
            <a:xfrm>
              <a:off x="2365432" y="1614191"/>
              <a:ext cx="432387" cy="515193"/>
            </a:xfrm>
            <a:prstGeom prst="rect">
              <a:avLst/>
            </a:prstGeom>
            <a:solidFill>
              <a:srgbClr val="0C29FC">
                <a:alpha val="3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Tree>
    <p:extLst>
      <p:ext uri="{BB962C8B-B14F-4D97-AF65-F5344CB8AC3E}">
        <p14:creationId xmlns:p14="http://schemas.microsoft.com/office/powerpoint/2010/main" val="2886346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48"/>
                                        </p:tgtEl>
                                        <p:attrNameLst>
                                          <p:attrName>style.visibility</p:attrName>
                                        </p:attrNameLst>
                                      </p:cBhvr>
                                      <p:to>
                                        <p:strVal val="visible"/>
                                      </p:to>
                                    </p:set>
                                    <p:animEffect transition="in" filter="fade">
                                      <p:cBhvr>
                                        <p:cTn id="12" dur="500"/>
                                        <p:tgtEl>
                                          <p:spTgt spid="204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51"/>
                                        </p:tgtEl>
                                        <p:attrNameLst>
                                          <p:attrName>style.visibility</p:attrName>
                                        </p:attrNameLst>
                                      </p:cBhvr>
                                      <p:to>
                                        <p:strVal val="visible"/>
                                      </p:to>
                                    </p:set>
                                    <p:animEffect transition="in" filter="fade">
                                      <p:cBhvr>
                                        <p:cTn id="17" dur="500"/>
                                        <p:tgtEl>
                                          <p:spTgt spid="20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sz="6000" dirty="0" err="1"/>
              <a:t>Spherical</a:t>
            </a:r>
            <a:r>
              <a:rPr lang="fr-FR" sz="6000" dirty="0"/>
              <a:t> </a:t>
            </a:r>
            <a:r>
              <a:rPr lang="fr-FR" sz="6000" dirty="0" err="1"/>
              <a:t>Harmonics</a:t>
            </a:r>
            <a:endParaRPr lang="fr-FR" sz="6000" dirty="0"/>
          </a:p>
        </p:txBody>
      </p:sp>
      <p:sp>
        <p:nvSpPr>
          <p:cNvPr id="4" name="Espace réservé du numéro de diapositive 3"/>
          <p:cNvSpPr>
            <a:spLocks noGrp="1"/>
          </p:cNvSpPr>
          <p:nvPr>
            <p:ph type="sldNum" sz="quarter" idx="12"/>
          </p:nvPr>
        </p:nvSpPr>
        <p:spPr/>
        <p:txBody>
          <a:bodyPr/>
          <a:lstStyle/>
          <a:p>
            <a:fld id="{9E937E72-11F5-44A2-9DC0-74EEC05A6D21}" type="slidenum">
              <a:rPr lang="en-US" smtClean="0"/>
              <a:pPr/>
              <a:t>6</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sp>
        <p:nvSpPr>
          <p:cNvPr id="18" name="AutoShape 9" descr="&#10;V=\frac{GM}{r}\left(1+{\sum_{n=2}^{n_\text{max}}}\left(\frac{a}{r}\right)^n{\sum_{m=0}^n}&#10;\overline{P}_{nm}(\sin\phi)\left[\overline{C}_{nm}\cos m\lambda+\overline{S}_{nm}\sin m\lambda\right]\right),&#10;"/>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pic>
        <p:nvPicPr>
          <p:cNvPr id="2054" name="Picture 6" descr="Related image">
            <a:extLst>
              <a:ext uri="{FF2B5EF4-FFF2-40B4-BE49-F238E27FC236}">
                <a16:creationId xmlns:a16="http://schemas.microsoft.com/office/drawing/2014/main" id="{0CFDEC71-E89C-4704-8230-0274AC12AF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5128061" y="263763"/>
            <a:ext cx="4668202" cy="6688766"/>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Image result for spherical harmonics">
            <a:extLst>
              <a:ext uri="{FF2B5EF4-FFF2-40B4-BE49-F238E27FC236}">
                <a16:creationId xmlns:a16="http://schemas.microsoft.com/office/drawing/2014/main" id="{944B40CA-7290-47FB-9854-B700D245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0375" y="2240905"/>
            <a:ext cx="3429000" cy="371475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D610E25A-4241-4A1F-BEB6-2F83C296DE3C}"/>
              </a:ext>
            </a:extLst>
          </p:cNvPr>
          <p:cNvSpPr/>
          <p:nvPr/>
        </p:nvSpPr>
        <p:spPr>
          <a:xfrm>
            <a:off x="6197474" y="5950195"/>
            <a:ext cx="5994526" cy="369332"/>
          </a:xfrm>
          <a:prstGeom prst="rect">
            <a:avLst/>
          </a:prstGeom>
        </p:spPr>
        <p:txBody>
          <a:bodyPr wrap="none">
            <a:spAutoFit/>
          </a:bodyPr>
          <a:lstStyle/>
          <a:p>
            <a:r>
              <a:rPr lang="en-GB" dirty="0">
                <a:hlinkClick r:id="rId4"/>
              </a:rPr>
              <a:t>https://rodluger.github.io/starry/v0.3.0/tutorials/basics1.html</a:t>
            </a:r>
            <a:endParaRPr lang="en-GB" dirty="0"/>
          </a:p>
        </p:txBody>
      </p:sp>
      <mc:AlternateContent xmlns:mc="http://schemas.openxmlformats.org/markup-compatibility/2006" xmlns:a14="http://schemas.microsoft.com/office/drawing/2010/main">
        <mc:Choice Requires="a14">
          <p:sp>
            <p:nvSpPr>
              <p:cNvPr id="20" name="ZoneTexte 19">
                <a:extLst>
                  <a:ext uri="{FF2B5EF4-FFF2-40B4-BE49-F238E27FC236}">
                    <a16:creationId xmlns:a16="http://schemas.microsoft.com/office/drawing/2014/main" id="{633B8D1B-51CB-4E22-B8E2-0E924E027A05}"/>
                  </a:ext>
                </a:extLst>
              </p:cNvPr>
              <p:cNvSpPr txBox="1"/>
              <p:nvPr/>
            </p:nvSpPr>
            <p:spPr>
              <a:xfrm>
                <a:off x="460375" y="1270284"/>
                <a:ext cx="3120662" cy="615553"/>
              </a:xfrm>
              <a:prstGeom prst="rect">
                <a:avLst/>
              </a:prstGeom>
              <a:solidFill>
                <a:schemeClr val="bg1"/>
              </a:solidFill>
              <a:ln>
                <a:solidFill>
                  <a:schemeClr val="tx1"/>
                </a:solidFill>
              </a:ln>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fr-FR" sz="4000" b="0" i="1" smtClean="0">
                          <a:latin typeface="Cambria Math" panose="02040503050406030204" pitchFamily="18" charset="0"/>
                          <a:ea typeface="Cambria Math" panose="02040503050406030204" pitchFamily="18" charset="0"/>
                        </a:rPr>
                        <m:t>𝑟</m:t>
                      </m:r>
                      <m:r>
                        <a:rPr lang="fr-FR" sz="4000" b="0" i="1" smtClean="0">
                          <a:latin typeface="Cambria Math" panose="02040503050406030204" pitchFamily="18" charset="0"/>
                          <a:ea typeface="Cambria Math" panose="02040503050406030204" pitchFamily="18" charset="0"/>
                        </a:rPr>
                        <m:t>= </m:t>
                      </m:r>
                      <m:sSubSup>
                        <m:sSubSupPr>
                          <m:ctrlPr>
                            <a:rPr lang="fr-FR" sz="4000" b="0" i="1" smtClean="0">
                              <a:latin typeface="Cambria Math" panose="02040503050406030204" pitchFamily="18" charset="0"/>
                              <a:ea typeface="Cambria Math" panose="02040503050406030204" pitchFamily="18" charset="0"/>
                            </a:rPr>
                          </m:ctrlPr>
                        </m:sSubSupPr>
                        <m:e>
                          <m:r>
                            <a:rPr lang="fr-FR" sz="4000" b="0" i="1" smtClean="0">
                              <a:latin typeface="Cambria Math" panose="02040503050406030204" pitchFamily="18" charset="0"/>
                              <a:ea typeface="Cambria Math" panose="02040503050406030204" pitchFamily="18" charset="0"/>
                            </a:rPr>
                            <m:t>𝑓</m:t>
                          </m:r>
                        </m:e>
                        <m:sub>
                          <m:r>
                            <a:rPr lang="fr-FR" sz="4000" b="0" i="1" smtClean="0">
                              <a:latin typeface="Cambria Math" panose="02040503050406030204" pitchFamily="18" charset="0"/>
                              <a:ea typeface="Cambria Math" panose="02040503050406030204" pitchFamily="18" charset="0"/>
                            </a:rPr>
                            <m:t>𝑙</m:t>
                          </m:r>
                        </m:sub>
                        <m:sup>
                          <m:r>
                            <a:rPr lang="fr-FR" sz="4000" b="0" i="1" smtClean="0">
                              <a:latin typeface="Cambria Math" panose="02040503050406030204" pitchFamily="18" charset="0"/>
                              <a:ea typeface="Cambria Math" panose="02040503050406030204" pitchFamily="18" charset="0"/>
                            </a:rPr>
                            <m:t>𝑚</m:t>
                          </m:r>
                        </m:sup>
                      </m:sSubSup>
                      <m:d>
                        <m:dPr>
                          <m:ctrlPr>
                            <a:rPr lang="fr-FR" sz="4000" b="0" i="1" smtClean="0">
                              <a:latin typeface="Cambria Math" panose="02040503050406030204" pitchFamily="18" charset="0"/>
                              <a:ea typeface="Cambria Math" panose="02040503050406030204" pitchFamily="18" charset="0"/>
                            </a:rPr>
                          </m:ctrlPr>
                        </m:dPr>
                        <m:e>
                          <m:r>
                            <a:rPr lang="en-GB" sz="4000" i="1" smtClean="0">
                              <a:latin typeface="Cambria Math" panose="02040503050406030204" pitchFamily="18" charset="0"/>
                              <a:ea typeface="Cambria Math" panose="02040503050406030204" pitchFamily="18" charset="0"/>
                            </a:rPr>
                            <m:t>𝜃</m:t>
                          </m:r>
                          <m:r>
                            <a:rPr lang="fr-FR" sz="4000" b="0" i="1" smtClean="0">
                              <a:latin typeface="Cambria Math" panose="02040503050406030204" pitchFamily="18" charset="0"/>
                              <a:ea typeface="Cambria Math" panose="02040503050406030204" pitchFamily="18" charset="0"/>
                            </a:rPr>
                            <m:t>,</m:t>
                          </m:r>
                          <m:r>
                            <a:rPr lang="en-GB" sz="4000" i="1" smtClean="0">
                              <a:latin typeface="Cambria Math" panose="02040503050406030204" pitchFamily="18" charset="0"/>
                              <a:ea typeface="Cambria Math" panose="02040503050406030204" pitchFamily="18" charset="0"/>
                            </a:rPr>
                            <m:t>𝜑</m:t>
                          </m:r>
                        </m:e>
                      </m:d>
                    </m:oMath>
                  </m:oMathPara>
                </a14:m>
                <a:endParaRPr lang="en-GB" sz="4000" dirty="0"/>
              </a:p>
            </p:txBody>
          </p:sp>
        </mc:Choice>
        <mc:Fallback xmlns="">
          <p:sp>
            <p:nvSpPr>
              <p:cNvPr id="20" name="ZoneTexte 19">
                <a:extLst>
                  <a:ext uri="{FF2B5EF4-FFF2-40B4-BE49-F238E27FC236}">
                    <a16:creationId xmlns:a16="http://schemas.microsoft.com/office/drawing/2014/main" id="{633B8D1B-51CB-4E22-B8E2-0E924E027A05}"/>
                  </a:ext>
                </a:extLst>
              </p:cNvPr>
              <p:cNvSpPr txBox="1">
                <a:spLocks noRot="1" noChangeAspect="1" noMove="1" noResize="1" noEditPoints="1" noAdjustHandles="1" noChangeArrowheads="1" noChangeShapeType="1" noTextEdit="1"/>
              </p:cNvSpPr>
              <p:nvPr/>
            </p:nvSpPr>
            <p:spPr>
              <a:xfrm>
                <a:off x="460375" y="1270284"/>
                <a:ext cx="3120662" cy="615553"/>
              </a:xfrm>
              <a:prstGeom prst="rect">
                <a:avLst/>
              </a:prstGeom>
              <a:blipFill>
                <a:blip r:embed="rId5"/>
                <a:stretch>
                  <a:fillRect/>
                </a:stretch>
              </a:blipFill>
              <a:ln>
                <a:solidFill>
                  <a:schemeClr val="tx1"/>
                </a:solidFill>
              </a:ln>
            </p:spPr>
            <p:txBody>
              <a:bodyPr/>
              <a:lstStyle/>
              <a:p>
                <a:r>
                  <a:rPr lang="en-GB">
                    <a:noFill/>
                  </a:rPr>
                  <a:t> </a:t>
                </a:r>
              </a:p>
            </p:txBody>
          </p:sp>
        </mc:Fallback>
      </mc:AlternateContent>
    </p:spTree>
    <p:extLst>
      <p:ext uri="{BB962C8B-B14F-4D97-AF65-F5344CB8AC3E}">
        <p14:creationId xmlns:p14="http://schemas.microsoft.com/office/powerpoint/2010/main" val="11997899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sz="6000" dirty="0" err="1"/>
              <a:t>Spherical</a:t>
            </a:r>
            <a:r>
              <a:rPr lang="fr-FR" sz="6000" dirty="0"/>
              <a:t> </a:t>
            </a:r>
            <a:r>
              <a:rPr lang="fr-FR" sz="6000" dirty="0" err="1"/>
              <a:t>Harmonics</a:t>
            </a:r>
            <a:endParaRPr lang="fr-FR" sz="6000" dirty="0"/>
          </a:p>
        </p:txBody>
      </p:sp>
      <p:sp>
        <p:nvSpPr>
          <p:cNvPr id="4" name="Espace réservé du numéro de diapositive 3"/>
          <p:cNvSpPr>
            <a:spLocks noGrp="1"/>
          </p:cNvSpPr>
          <p:nvPr>
            <p:ph type="sldNum" sz="quarter" idx="12"/>
          </p:nvPr>
        </p:nvSpPr>
        <p:spPr/>
        <p:txBody>
          <a:bodyPr/>
          <a:lstStyle/>
          <a:p>
            <a:fld id="{9E937E72-11F5-44A2-9DC0-74EEC05A6D21}" type="slidenum">
              <a:rPr lang="en-US" smtClean="0"/>
              <a:pPr/>
              <a:t>7</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sp>
        <p:nvSpPr>
          <p:cNvPr id="18" name="AutoShape 9" descr="&#10;V=\frac{GM}{r}\left(1+{\sum_{n=2}^{n_\text{max}}}\left(\frac{a}{r}\right)^n{\sum_{m=0}^n}&#10;\overline{P}_{nm}(\sin\phi)\left[\overline{C}_{nm}\cos m\lambda+\overline{S}_{nm}\sin m\lambda\right]\right),&#10;"/>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pic>
        <p:nvPicPr>
          <p:cNvPr id="2054" name="Picture 6" descr="Related image">
            <a:extLst>
              <a:ext uri="{FF2B5EF4-FFF2-40B4-BE49-F238E27FC236}">
                <a16:creationId xmlns:a16="http://schemas.microsoft.com/office/drawing/2014/main" id="{0CFDEC71-E89C-4704-8230-0274AC12AF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728" y="1229294"/>
            <a:ext cx="3377334" cy="4839164"/>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D610E25A-4241-4A1F-BEB6-2F83C296DE3C}"/>
              </a:ext>
            </a:extLst>
          </p:cNvPr>
          <p:cNvSpPr/>
          <p:nvPr/>
        </p:nvSpPr>
        <p:spPr>
          <a:xfrm>
            <a:off x="6197474" y="5950195"/>
            <a:ext cx="5994526" cy="369332"/>
          </a:xfrm>
          <a:prstGeom prst="rect">
            <a:avLst/>
          </a:prstGeom>
        </p:spPr>
        <p:txBody>
          <a:bodyPr wrap="none">
            <a:spAutoFit/>
          </a:bodyPr>
          <a:lstStyle/>
          <a:p>
            <a:r>
              <a:rPr lang="en-GB" dirty="0">
                <a:hlinkClick r:id="rId3"/>
              </a:rPr>
              <a:t>https://rodluger.github.io/starry/v0.3.0/tutorials/basics1.html</a:t>
            </a:r>
            <a:endParaRPr lang="en-GB" dirty="0"/>
          </a:p>
        </p:txBody>
      </p:sp>
      <p:pic>
        <p:nvPicPr>
          <p:cNvPr id="11" name="Image 10">
            <a:extLst>
              <a:ext uri="{FF2B5EF4-FFF2-40B4-BE49-F238E27FC236}">
                <a16:creationId xmlns:a16="http://schemas.microsoft.com/office/drawing/2014/main" id="{EA6BA228-6EEA-4669-8D52-E8E88F108652}"/>
              </a:ext>
            </a:extLst>
          </p:cNvPr>
          <p:cNvPicPr>
            <a:picLocks noChangeAspect="1"/>
          </p:cNvPicPr>
          <p:nvPr/>
        </p:nvPicPr>
        <p:blipFill>
          <a:blip r:embed="rId4"/>
          <a:stretch>
            <a:fillRect/>
          </a:stretch>
        </p:blipFill>
        <p:spPr>
          <a:xfrm>
            <a:off x="3885338" y="3144015"/>
            <a:ext cx="8306662" cy="1246346"/>
          </a:xfrm>
          <a:prstGeom prst="rect">
            <a:avLst/>
          </a:prstGeom>
        </p:spPr>
      </p:pic>
      <p:pic>
        <p:nvPicPr>
          <p:cNvPr id="13" name="Image 12">
            <a:extLst>
              <a:ext uri="{FF2B5EF4-FFF2-40B4-BE49-F238E27FC236}">
                <a16:creationId xmlns:a16="http://schemas.microsoft.com/office/drawing/2014/main" id="{5E2A921D-D42C-43C5-929F-2F61EEB0263D}"/>
              </a:ext>
            </a:extLst>
          </p:cNvPr>
          <p:cNvPicPr>
            <a:picLocks noChangeAspect="1"/>
          </p:cNvPicPr>
          <p:nvPr/>
        </p:nvPicPr>
        <p:blipFill>
          <a:blip r:embed="rId5"/>
          <a:stretch>
            <a:fillRect/>
          </a:stretch>
        </p:blipFill>
        <p:spPr>
          <a:xfrm>
            <a:off x="3905673" y="4673224"/>
            <a:ext cx="7149563" cy="1143930"/>
          </a:xfrm>
          <a:prstGeom prst="rect">
            <a:avLst/>
          </a:prstGeom>
        </p:spPr>
      </p:pic>
      <p:sp>
        <p:nvSpPr>
          <p:cNvPr id="14" name="ZoneTexte 13">
            <a:extLst>
              <a:ext uri="{FF2B5EF4-FFF2-40B4-BE49-F238E27FC236}">
                <a16:creationId xmlns:a16="http://schemas.microsoft.com/office/drawing/2014/main" id="{9396A3CE-761F-45BF-A616-775BDBBAC1FE}"/>
              </a:ext>
            </a:extLst>
          </p:cNvPr>
          <p:cNvSpPr txBox="1"/>
          <p:nvPr/>
        </p:nvSpPr>
        <p:spPr>
          <a:xfrm>
            <a:off x="3817617" y="1430509"/>
            <a:ext cx="3651973" cy="400110"/>
          </a:xfrm>
          <a:prstGeom prst="rect">
            <a:avLst/>
          </a:prstGeom>
          <a:noFill/>
        </p:spPr>
        <p:txBody>
          <a:bodyPr wrap="square" rtlCol="0">
            <a:spAutoFit/>
          </a:bodyPr>
          <a:lstStyle/>
          <a:p>
            <a:r>
              <a:rPr lang="fr-FR" sz="2000" b="1" dirty="0"/>
              <a:t>Legendre </a:t>
            </a:r>
            <a:r>
              <a:rPr lang="fr-FR" sz="2000" b="1" dirty="0" err="1"/>
              <a:t>Polynomials</a:t>
            </a:r>
            <a:r>
              <a:rPr lang="fr-FR" sz="2000" b="1" dirty="0"/>
              <a:t>: </a:t>
            </a:r>
            <a:endParaRPr lang="en-GB" sz="2000" b="1" dirty="0"/>
          </a:p>
        </p:txBody>
      </p:sp>
      <p:pic>
        <p:nvPicPr>
          <p:cNvPr id="15" name="Image 14">
            <a:extLst>
              <a:ext uri="{FF2B5EF4-FFF2-40B4-BE49-F238E27FC236}">
                <a16:creationId xmlns:a16="http://schemas.microsoft.com/office/drawing/2014/main" id="{A104CB51-0EF1-4005-8705-2407E0EF7718}"/>
              </a:ext>
            </a:extLst>
          </p:cNvPr>
          <p:cNvPicPr>
            <a:picLocks noChangeAspect="1"/>
          </p:cNvPicPr>
          <p:nvPr/>
        </p:nvPicPr>
        <p:blipFill>
          <a:blip r:embed="rId6"/>
          <a:stretch>
            <a:fillRect/>
          </a:stretch>
        </p:blipFill>
        <p:spPr>
          <a:xfrm>
            <a:off x="3817617" y="1811628"/>
            <a:ext cx="8154017" cy="947992"/>
          </a:xfrm>
          <a:prstGeom prst="rect">
            <a:avLst/>
          </a:prstGeom>
        </p:spPr>
      </p:pic>
      <p:sp>
        <p:nvSpPr>
          <p:cNvPr id="16" name="ZoneTexte 15">
            <a:extLst>
              <a:ext uri="{FF2B5EF4-FFF2-40B4-BE49-F238E27FC236}">
                <a16:creationId xmlns:a16="http://schemas.microsoft.com/office/drawing/2014/main" id="{76ADF56A-493E-4F96-BD65-D570C8E7611A}"/>
              </a:ext>
            </a:extLst>
          </p:cNvPr>
          <p:cNvSpPr txBox="1"/>
          <p:nvPr/>
        </p:nvSpPr>
        <p:spPr>
          <a:xfrm>
            <a:off x="3780291" y="3064157"/>
            <a:ext cx="2486202" cy="400110"/>
          </a:xfrm>
          <a:prstGeom prst="rect">
            <a:avLst/>
          </a:prstGeom>
          <a:noFill/>
        </p:spPr>
        <p:txBody>
          <a:bodyPr wrap="square" rtlCol="0">
            <a:spAutoFit/>
          </a:bodyPr>
          <a:lstStyle/>
          <a:p>
            <a:r>
              <a:rPr lang="fr-FR" sz="2000" b="1" dirty="0"/>
              <a:t>Quantum </a:t>
            </a:r>
            <a:r>
              <a:rPr lang="fr-FR" sz="2000" b="1" dirty="0" err="1"/>
              <a:t>mechanics</a:t>
            </a:r>
            <a:r>
              <a:rPr lang="fr-FR" sz="2000" b="1" dirty="0"/>
              <a:t>: </a:t>
            </a:r>
            <a:endParaRPr lang="en-GB" sz="2000" b="1" dirty="0"/>
          </a:p>
        </p:txBody>
      </p:sp>
      <p:sp>
        <p:nvSpPr>
          <p:cNvPr id="17" name="ZoneTexte 16">
            <a:extLst>
              <a:ext uri="{FF2B5EF4-FFF2-40B4-BE49-F238E27FC236}">
                <a16:creationId xmlns:a16="http://schemas.microsoft.com/office/drawing/2014/main" id="{AC269C0C-2896-4F10-AFD0-7517AF14D116}"/>
              </a:ext>
            </a:extLst>
          </p:cNvPr>
          <p:cNvSpPr txBox="1"/>
          <p:nvPr/>
        </p:nvSpPr>
        <p:spPr>
          <a:xfrm>
            <a:off x="3780291" y="4549123"/>
            <a:ext cx="1358363" cy="400110"/>
          </a:xfrm>
          <a:prstGeom prst="rect">
            <a:avLst/>
          </a:prstGeom>
          <a:noFill/>
        </p:spPr>
        <p:txBody>
          <a:bodyPr wrap="square" rtlCol="0">
            <a:spAutoFit/>
          </a:bodyPr>
          <a:lstStyle/>
          <a:p>
            <a:r>
              <a:rPr lang="fr-FR" sz="2000" b="1" dirty="0" err="1"/>
              <a:t>Geodesy</a:t>
            </a:r>
            <a:r>
              <a:rPr lang="fr-FR" sz="2000" b="1" dirty="0"/>
              <a:t>: </a:t>
            </a:r>
            <a:endParaRPr lang="en-GB" sz="2000" b="1" dirty="0"/>
          </a:p>
        </p:txBody>
      </p:sp>
    </p:spTree>
    <p:extLst>
      <p:ext uri="{BB962C8B-B14F-4D97-AF65-F5344CB8AC3E}">
        <p14:creationId xmlns:p14="http://schemas.microsoft.com/office/powerpoint/2010/main" val="4550747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sz="6000" dirty="0" err="1"/>
              <a:t>Spherical</a:t>
            </a:r>
            <a:r>
              <a:rPr lang="fr-FR" sz="6000" dirty="0"/>
              <a:t> </a:t>
            </a:r>
            <a:r>
              <a:rPr lang="fr-FR" sz="6000" dirty="0" err="1"/>
              <a:t>Harmonics</a:t>
            </a:r>
            <a:endParaRPr lang="fr-FR" sz="6000" dirty="0"/>
          </a:p>
        </p:txBody>
      </p:sp>
      <p:sp>
        <p:nvSpPr>
          <p:cNvPr id="4" name="Espace réservé du numéro de diapositive 3"/>
          <p:cNvSpPr>
            <a:spLocks noGrp="1"/>
          </p:cNvSpPr>
          <p:nvPr>
            <p:ph type="sldNum" sz="quarter" idx="12"/>
          </p:nvPr>
        </p:nvSpPr>
        <p:spPr/>
        <p:txBody>
          <a:bodyPr/>
          <a:lstStyle/>
          <a:p>
            <a:fld id="{9E937E72-11F5-44A2-9DC0-74EEC05A6D21}" type="slidenum">
              <a:rPr lang="en-US" smtClean="0"/>
              <a:pPr/>
              <a:t>8</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pic>
        <p:nvPicPr>
          <p:cNvPr id="7" name="Picture 2">
            <a:extLst>
              <a:ext uri="{FF2B5EF4-FFF2-40B4-BE49-F238E27FC236}">
                <a16:creationId xmlns:a16="http://schemas.microsoft.com/office/drawing/2014/main" id="{767A4830-B9BF-4565-8963-DF36504FE4F5}"/>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33280"/>
          <a:stretch/>
        </p:blipFill>
        <p:spPr bwMode="auto">
          <a:xfrm>
            <a:off x="2979418" y="1792954"/>
            <a:ext cx="9150236" cy="41818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9" name="Picture 8" descr="Image result for spherical harmonics">
            <a:extLst>
              <a:ext uri="{FF2B5EF4-FFF2-40B4-BE49-F238E27FC236}">
                <a16:creationId xmlns:a16="http://schemas.microsoft.com/office/drawing/2014/main" id="{D39223E0-67BD-41A8-A5C2-F6A670328E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62346" y="2030437"/>
            <a:ext cx="2941536" cy="31866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77928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sz="6000" dirty="0" err="1"/>
              <a:t>Spherical</a:t>
            </a:r>
            <a:r>
              <a:rPr lang="fr-FR" sz="6000" dirty="0"/>
              <a:t> </a:t>
            </a:r>
            <a:r>
              <a:rPr lang="fr-FR" sz="6000" dirty="0" err="1"/>
              <a:t>Harmonics</a:t>
            </a:r>
            <a:endParaRPr lang="fr-FR" sz="6000" dirty="0"/>
          </a:p>
        </p:txBody>
      </p:sp>
      <p:sp>
        <p:nvSpPr>
          <p:cNvPr id="4" name="Espace réservé du numéro de diapositive 3"/>
          <p:cNvSpPr>
            <a:spLocks noGrp="1"/>
          </p:cNvSpPr>
          <p:nvPr>
            <p:ph type="sldNum" sz="quarter" idx="12"/>
          </p:nvPr>
        </p:nvSpPr>
        <p:spPr/>
        <p:txBody>
          <a:bodyPr/>
          <a:lstStyle/>
          <a:p>
            <a:fld id="{9E937E72-11F5-44A2-9DC0-74EEC05A6D21}" type="slidenum">
              <a:rPr lang="en-US" smtClean="0"/>
              <a:pPr/>
              <a:t>9</a:t>
            </a:fld>
            <a:endParaRPr lang="en-US" dirty="0"/>
          </a:p>
        </p:txBody>
      </p:sp>
      <p:sp>
        <p:nvSpPr>
          <p:cNvPr id="5" name="Espace réservé du texte 4"/>
          <p:cNvSpPr>
            <a:spLocks noGrp="1"/>
          </p:cNvSpPr>
          <p:nvPr>
            <p:ph type="body" sz="quarter" idx="13"/>
          </p:nvPr>
        </p:nvSpPr>
        <p:spPr/>
        <p:txBody>
          <a:bodyPr/>
          <a:lstStyle/>
          <a:p>
            <a:r>
              <a:rPr lang="fr-FR" dirty="0" err="1"/>
              <a:t>Accelerometry</a:t>
            </a:r>
            <a:r>
              <a:rPr lang="fr-FR" dirty="0"/>
              <a:t> </a:t>
            </a:r>
            <a:r>
              <a:rPr lang="fr-FR" dirty="0" err="1"/>
              <a:t>Payload</a:t>
            </a:r>
            <a:endParaRPr lang="fr-FR" dirty="0"/>
          </a:p>
        </p:txBody>
      </p:sp>
      <p:sp>
        <p:nvSpPr>
          <p:cNvPr id="18" name="AutoShape 9" descr="&#10;V=\frac{GM}{r}\left(1+{\sum_{n=2}^{n_\text{max}}}\left(\frac{a}{r}\right)^n{\sum_{m=0}^n}&#10;\overline{P}_{nm}(\sin\phi)\left[\overline{C}_{nm}\cos m\lambda+\overline{S}_{nm}\sin m\lambda\right]\right),&#10;"/>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pic>
        <p:nvPicPr>
          <p:cNvPr id="2050" name="Picture 2" descr="Image result for spherical harmonics">
            <a:extLst>
              <a:ext uri="{FF2B5EF4-FFF2-40B4-BE49-F238E27FC236}">
                <a16:creationId xmlns:a16="http://schemas.microsoft.com/office/drawing/2014/main" id="{469D3831-63A9-452E-8B0C-424545B424D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60598"/>
          <a:stretch/>
        </p:blipFill>
        <p:spPr bwMode="auto">
          <a:xfrm>
            <a:off x="133146" y="2001422"/>
            <a:ext cx="6600999" cy="2979558"/>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Image result for spherical harmonics">
            <a:extLst>
              <a:ext uri="{FF2B5EF4-FFF2-40B4-BE49-F238E27FC236}">
                <a16:creationId xmlns:a16="http://schemas.microsoft.com/office/drawing/2014/main" id="{945EE062-D3DA-48FB-8ED9-8165224021F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8621"/>
          <a:stretch/>
        </p:blipFill>
        <p:spPr bwMode="auto">
          <a:xfrm>
            <a:off x="6914109" y="1756094"/>
            <a:ext cx="5215545" cy="3667301"/>
          </a:xfrm>
          <a:prstGeom prst="rect">
            <a:avLst/>
          </a:prstGeom>
          <a:noFill/>
          <a:extLst>
            <a:ext uri="{909E8E84-426E-40DD-AFC4-6F175D3DCCD1}">
              <a14:hiddenFill xmlns:a14="http://schemas.microsoft.com/office/drawing/2010/main">
                <a:solidFill>
                  <a:srgbClr val="FFFFFF"/>
                </a:solidFill>
              </a14:hiddenFill>
            </a:ext>
          </a:extLst>
        </p:spPr>
      </p:pic>
      <p:sp>
        <p:nvSpPr>
          <p:cNvPr id="7" name="ZoneTexte 6">
            <a:extLst>
              <a:ext uri="{FF2B5EF4-FFF2-40B4-BE49-F238E27FC236}">
                <a16:creationId xmlns:a16="http://schemas.microsoft.com/office/drawing/2014/main" id="{C1AEB414-5D79-402D-82ED-864C7FF80538}"/>
              </a:ext>
            </a:extLst>
          </p:cNvPr>
          <p:cNvSpPr txBox="1"/>
          <p:nvPr/>
        </p:nvSpPr>
        <p:spPr>
          <a:xfrm>
            <a:off x="617910" y="1539757"/>
            <a:ext cx="5829589" cy="461665"/>
          </a:xfrm>
          <a:prstGeom prst="rect">
            <a:avLst/>
          </a:prstGeom>
          <a:noFill/>
        </p:spPr>
        <p:txBody>
          <a:bodyPr wrap="square" rtlCol="0">
            <a:spAutoFit/>
          </a:bodyPr>
          <a:lstStyle/>
          <a:p>
            <a:r>
              <a:rPr lang="en-US" sz="2400" b="1"/>
              <a:t>3D Shape matching</a:t>
            </a:r>
          </a:p>
        </p:txBody>
      </p:sp>
    </p:spTree>
    <p:extLst>
      <p:ext uri="{BB962C8B-B14F-4D97-AF65-F5344CB8AC3E}">
        <p14:creationId xmlns:p14="http://schemas.microsoft.com/office/powerpoint/2010/main" val="2238532073"/>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1709</TotalTime>
  <Words>916</Words>
  <Application>Microsoft Office PowerPoint</Application>
  <PresentationFormat>Grand écran</PresentationFormat>
  <Paragraphs>186</Paragraphs>
  <Slides>26</Slides>
  <Notes>1</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26</vt:i4>
      </vt:variant>
    </vt:vector>
  </HeadingPairs>
  <TitlesOfParts>
    <vt:vector size="32" baseType="lpstr">
      <vt:lpstr>Arial</vt:lpstr>
      <vt:lpstr>Arial Nova</vt:lpstr>
      <vt:lpstr>Arial Nova Light</vt:lpstr>
      <vt:lpstr>Calibri</vt:lpstr>
      <vt:lpstr>Cambria Math</vt:lpstr>
      <vt:lpstr>Thème Office</vt:lpstr>
      <vt:lpstr>Accelerometry Payload</vt:lpstr>
      <vt:lpstr>The Basics of Gravimetry with Spherical Harmonics</vt:lpstr>
      <vt:lpstr>The Basics of Gravimetry</vt:lpstr>
      <vt:lpstr>The Basics of Gravimetry</vt:lpstr>
      <vt:lpstr>Polynomials ? </vt:lpstr>
      <vt:lpstr>Spherical Harmonics</vt:lpstr>
      <vt:lpstr>Spherical Harmonics</vt:lpstr>
      <vt:lpstr>Spherical Harmonics</vt:lpstr>
      <vt:lpstr>Spherical Harmonics</vt:lpstr>
      <vt:lpstr>Présentation PowerPoint</vt:lpstr>
      <vt:lpstr>SH – for shits &amp; giggles</vt:lpstr>
      <vt:lpstr>Spherical Harmonics</vt:lpstr>
      <vt:lpstr>Gravity Simulation  Mission</vt:lpstr>
      <vt:lpstr>Mission steps</vt:lpstr>
      <vt:lpstr>Mission Questions</vt:lpstr>
      <vt:lpstr>Work Done  (as of 08/11/2019)</vt:lpstr>
      <vt:lpstr>Gravity Simulation</vt:lpstr>
      <vt:lpstr>Gravity Sim. steps 1&amp;2</vt:lpstr>
      <vt:lpstr>Gravity Sim. step 3</vt:lpstr>
      <vt:lpstr>Gravity Sim. step 3</vt:lpstr>
      <vt:lpstr>The road to solving for SH coefficients (1)</vt:lpstr>
      <vt:lpstr>The road to solving for SH coefficients (2)</vt:lpstr>
      <vt:lpstr>The road to solving for SH coefficients (3)</vt:lpstr>
      <vt:lpstr>The road to solving for SH coefficients (4)</vt:lpstr>
      <vt:lpstr>The road to solving for SH coefficients CONCLUSIONS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Cédric BELMANT</dc:creator>
  <cp:lastModifiedBy>Xavier</cp:lastModifiedBy>
  <cp:revision>114</cp:revision>
  <dcterms:created xsi:type="dcterms:W3CDTF">2018-09-16T11:03:03Z</dcterms:created>
  <dcterms:modified xsi:type="dcterms:W3CDTF">2019-11-07T22:45:19Z</dcterms:modified>
</cp:coreProperties>
</file>